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61" r:id="rId4"/>
    <p:sldId id="258" r:id="rId5"/>
    <p:sldId id="281" r:id="rId6"/>
    <p:sldId id="260" r:id="rId7"/>
    <p:sldId id="259" r:id="rId8"/>
    <p:sldId id="276" r:id="rId9"/>
    <p:sldId id="268" r:id="rId10"/>
    <p:sldId id="277" r:id="rId11"/>
    <p:sldId id="270" r:id="rId12"/>
    <p:sldId id="278" r:id="rId13"/>
    <p:sldId id="275" r:id="rId14"/>
    <p:sldId id="279" r:id="rId15"/>
    <p:sldId id="262" r:id="rId16"/>
    <p:sldId id="272" r:id="rId17"/>
    <p:sldId id="280" r:id="rId18"/>
    <p:sldId id="274" r:id="rId19"/>
    <p:sldId id="263" r:id="rId20"/>
    <p:sldId id="282" r:id="rId21"/>
    <p:sldId id="271" r:id="rId22"/>
    <p:sldId id="265" r:id="rId23"/>
    <p:sldId id="266" r:id="rId24"/>
    <p:sldId id="267" r:id="rId25"/>
    <p:sldId id="283" r:id="rId26"/>
    <p:sldId id="287" r:id="rId27"/>
    <p:sldId id="286" r:id="rId28"/>
    <p:sldId id="285" r:id="rId29"/>
    <p:sldId id="269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ona Holloway" initials="LH" lastIdx="1" clrIdx="0">
    <p:extLst>
      <p:ext uri="{19B8F6BF-5375-455C-9EA6-DF929625EA0E}">
        <p15:presenceInfo xmlns:p15="http://schemas.microsoft.com/office/powerpoint/2012/main" userId="S::Leona.Holloway@monash.edu::19987b0d-a482-48c7-be8a-28e1a9a940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79" autoAdjust="0"/>
    <p:restoredTop sz="90866" autoAdjust="0"/>
  </p:normalViewPr>
  <p:slideViewPr>
    <p:cSldViewPr snapToGrid="0">
      <p:cViewPr varScale="1">
        <p:scale>
          <a:sx n="59" d="100"/>
          <a:sy n="59" d="100"/>
        </p:scale>
        <p:origin x="244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ustomXml" Target="../customXml/item3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37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B4C5B-6CC8-4D90-B406-35ED8092D790}" type="datetimeFigureOut">
              <a:rPr lang="en-AU" smtClean="0"/>
              <a:t>25/05/2026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A5BB7C-E6C9-4040-92D2-7DF906213EA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05586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jjTkbabu3TeMEnhV7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Tactile literacy and tactile graphicacy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A5BB7C-E6C9-4040-92D2-7DF906213EA4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292575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AU" dirty="0"/>
            </a:br>
            <a:r>
              <a:rPr lang="en-AU" dirty="0"/>
              <a:t>Apply to join the ANZAGG RTD SIG </a:t>
            </a:r>
            <a:r>
              <a:rPr lang="en-AU" b="0" i="0" dirty="0">
                <a:solidFill>
                  <a:srgbClr val="1155CC"/>
                </a:solidFill>
                <a:effectLst/>
                <a:latin typeface="Arial" panose="020B0604020202020204" pitchFamily="34" charset="0"/>
                <a:hlinkClick r:id="rId3"/>
              </a:rPr>
              <a:t>https://forms.gle/jjTkbabu3TeMEnhV7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A5BB7C-E6C9-4040-92D2-7DF906213EA4}" type="slidenum">
              <a:rPr lang="en-AU" smtClean="0"/>
              <a:t>22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80229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087EF-1FF8-49D2-A66C-A7BCD2355D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F000B9-0E27-42BA-ACF5-FDD4C15B44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D045FF-9562-402D-8A31-B4FE9504B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53D0A-CD35-47EC-A920-9472C32D1971}" type="datetimeFigureOut">
              <a:rPr lang="en-AU" smtClean="0"/>
              <a:t>25/05/2026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87F0D7-0F88-4E8E-B04E-FACEA1FE9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651B2A-D24C-4D71-88A5-54EE8D58D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CF4B-73B3-4597-A61C-9FB47E7C7E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52586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1D881-9B6B-4521-BB3A-3003F03EC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F885A3-6281-4C09-8AC9-A42C63FFF9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0DC64E-2266-4DC0-9A7B-89CC780A5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53D0A-CD35-47EC-A920-9472C32D1971}" type="datetimeFigureOut">
              <a:rPr lang="en-AU" smtClean="0"/>
              <a:t>25/05/2026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09EBB7-1458-4B49-99C8-BCD4BB71F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A9171-E16B-4063-98C2-E0B1B12C5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CF4B-73B3-4597-A61C-9FB47E7C7E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41235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596ED-0E06-4C8C-B508-4B27AA124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AE878B-12B3-4C17-ACBC-1756116DE4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A6F09F-2C53-42F4-9D0F-7173DA039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53D0A-CD35-47EC-A920-9472C32D1971}" type="datetimeFigureOut">
              <a:rPr lang="en-AU" smtClean="0"/>
              <a:t>25/05/2026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98DA81-3B70-4306-B935-2983EF158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B6D171-A9C5-43B9-BF8A-9D6BBDCFA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CF4B-73B3-4597-A61C-9FB47E7C7E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53790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1DD3F-EB06-4A1E-B839-75486B8DA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CC2BD4-7128-4A80-8C84-E439BFC9BA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28AC40-BA9A-4192-815E-E3FA490E41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1A7E72-BC90-4254-9280-4088B0A58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53D0A-CD35-47EC-A920-9472C32D1971}" type="datetimeFigureOut">
              <a:rPr lang="en-AU" smtClean="0"/>
              <a:t>25/05/2026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6329DE-AAAC-4506-AAD6-9FFD22891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83EC3E-B770-4DD8-912A-D6529B2B4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CF4B-73B3-4597-A61C-9FB47E7C7E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20642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B8936-691D-401C-BC79-9DF2E1186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D08994-C4E5-434E-A6C1-A5376565D2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992B2D-0505-43FB-8DB6-1AF766CE1B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04C764-9D0D-45FE-A1C4-881300E05E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2E0A95-CB74-48B6-BCBB-44C8FCA369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73A766-76E7-43AA-AD07-9ED356E73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53D0A-CD35-47EC-A920-9472C32D1971}" type="datetimeFigureOut">
              <a:rPr lang="en-AU" smtClean="0"/>
              <a:t>25/05/2026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21E92C-4CA8-403D-A0DB-123CBBAC8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48FEBA-758C-4617-AE29-74A841FB2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CF4B-73B3-4597-A61C-9FB47E7C7E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30620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CFF50-B0B9-4677-9473-ACFEF2395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97C293-01FF-4499-A8BA-0BEA4267B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53D0A-CD35-47EC-A920-9472C32D1971}" type="datetimeFigureOut">
              <a:rPr lang="en-AU" smtClean="0"/>
              <a:t>25/05/2026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E0F0F2-9576-4B41-9F99-DB5E8B8F6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2EA099-0D0B-42DE-ABD9-F8CED2AB5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CF4B-73B3-4597-A61C-9FB47E7C7E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27126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3C0C75-04C9-47FE-9116-535CBF919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53D0A-CD35-47EC-A920-9472C32D1971}" type="datetimeFigureOut">
              <a:rPr lang="en-AU" smtClean="0"/>
              <a:t>25/05/2026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0DCC74-DDC1-4C94-8339-6A6E79958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1A0B8F-0B37-4615-BC5D-C8FB646D5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CF4B-73B3-4597-A61C-9FB47E7C7E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99432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E1ACB-DCE6-404F-9FB7-C68266F99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CE74F2-3DEB-4AA3-8CCF-DDE0D03861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5268EE-D340-4946-A8E8-22D58577ED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40264A-6724-4758-92D2-349FDE44C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53D0A-CD35-47EC-A920-9472C32D1971}" type="datetimeFigureOut">
              <a:rPr lang="en-AU" smtClean="0"/>
              <a:t>25/05/2026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FD069A-DA09-42D9-8DD0-39A8C0519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5FCA1C-4D88-444D-99C3-A78947841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CF4B-73B3-4597-A61C-9FB47E7C7E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15983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04BE8-F9C7-4E23-A605-4E11D8FD7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F61FA4-42A1-45FD-9905-C73D2E7CB3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6823E1-0BE0-4D48-B960-17EB38A69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726380-4CB8-4292-85CF-A32462536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53D0A-CD35-47EC-A920-9472C32D1971}" type="datetimeFigureOut">
              <a:rPr lang="en-AU" smtClean="0"/>
              <a:t>25/05/2026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CA7EF8-D874-4866-8174-384B94E8C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FF98AB-F588-4138-83BF-DE1DB3A61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CF4B-73B3-4597-A61C-9FB47E7C7E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5507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E98AA-86F2-43FD-8399-CE0A9048B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CE30B2-0DEC-4096-A35F-2FA4FBF85F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D4D65C-267F-4ECD-BCD0-36AA6AA9B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53D0A-CD35-47EC-A920-9472C32D1971}" type="datetimeFigureOut">
              <a:rPr lang="en-AU" smtClean="0"/>
              <a:t>25/05/2026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FDAF6F-8E00-4964-878F-E83EF0748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C9FBA1-7F67-43D1-9D08-77DEA1597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CF4B-73B3-4597-A61C-9FB47E7C7E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91408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AFC3BD-0B3B-448D-8197-29A1148A91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46E898-BD25-4A9B-8F59-0D3E5438EC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39652B-D486-48C6-BDD8-68D3D2F8E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53D0A-CD35-47EC-A920-9472C32D1971}" type="datetimeFigureOut">
              <a:rPr lang="en-AU" smtClean="0"/>
              <a:t>25/05/2026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37388E-067A-46B6-86B4-B7907CA8C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DAA7EF-B38F-47AF-BCD0-D33F7EB94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CF4B-73B3-4597-A61C-9FB47E7C7E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88165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FF2DB2-01C0-4A42-A35F-510735AEE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903385-B0AA-43F0-BBFD-1E7BC5CF0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66153-C0CC-4F4E-B64D-05CB0590B1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53D0A-CD35-47EC-A920-9472C32D1971}" type="datetimeFigureOut">
              <a:rPr lang="en-AU" smtClean="0"/>
              <a:t>25/05/2026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D6F03B-387B-49E9-B8EA-E4086274CC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26339-48F3-496B-A215-3E034FF2F1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9CCF4B-73B3-4597-A61C-9FB47E7C7E9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0818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hyperlink" Target="https://touch-mapper.org/en/" TargetMode="External"/><Relationship Id="rId7" Type="http://schemas.openxmlformats.org/officeDocument/2006/relationships/hyperlink" Target="https://multisense.id.gatech.edu/tactile-media-alliance-wip/" TargetMode="External"/><Relationship Id="rId2" Type="http://schemas.openxmlformats.org/officeDocument/2006/relationships/hyperlink" Target="https://printdisability.org/guidelines/3d-prints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rintdisability.org/about-us/accessible-graphics/events/#ANZAGG3D" TargetMode="External"/><Relationship Id="rId5" Type="http://schemas.openxmlformats.org/officeDocument/2006/relationships/hyperlink" Target="https://brailleforward.substack.com/p/braille-gen" TargetMode="External"/><Relationship Id="rId4" Type="http://schemas.openxmlformats.org/officeDocument/2006/relationships/hyperlink" Target="https://jthatch.com/Terrain2STL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scholar.google.com/citations?user=dhvbWMIAAAAJ&amp;hl=en&amp;oi=sra" TargetMode="External"/><Relationship Id="rId2" Type="http://schemas.openxmlformats.org/officeDocument/2006/relationships/hyperlink" Target="mailto:Leona.Holloway@monash.edu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hyperlink" Target="https://www.monash.edu/mats/" TargetMode="External"/><Relationship Id="rId4" Type="http://schemas.openxmlformats.org/officeDocument/2006/relationships/hyperlink" Target="https://printdisability.org/about-us/accessible-graphics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JPG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printdisability.org/guidelines/3d-prints/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0519E-6AF7-4ACF-A9E8-565CBC761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95698"/>
            <a:ext cx="9144000" cy="2056548"/>
          </a:xfrm>
        </p:spPr>
        <p:txBody>
          <a:bodyPr/>
          <a:lstStyle/>
          <a:p>
            <a:r>
              <a:rPr lang="en-US" b="0" i="0" dirty="0">
                <a:solidFill>
                  <a:srgbClr val="1F1F1F"/>
                </a:solidFill>
                <a:effectLst/>
                <a:latin typeface="Google Sans"/>
              </a:rPr>
              <a:t>3D printing for tactile mapping and icons</a:t>
            </a:r>
            <a:endParaRPr lang="en-A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5BB94B-A51B-4168-9771-9AEAC3B3DF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9882" y="2858703"/>
            <a:ext cx="11656194" cy="3657599"/>
          </a:xfrm>
        </p:spPr>
        <p:txBody>
          <a:bodyPr>
            <a:normAutofit lnSpcReduction="10000"/>
          </a:bodyPr>
          <a:lstStyle/>
          <a:p>
            <a:r>
              <a:rPr lang="en-AU" sz="2800" dirty="0"/>
              <a:t>BLC Virtual Symposium </a:t>
            </a:r>
          </a:p>
          <a:p>
            <a:r>
              <a:rPr lang="en-AU" sz="2800" dirty="0"/>
              <a:t>Friday 22 May 2026</a:t>
            </a:r>
          </a:p>
          <a:p>
            <a:endParaRPr lang="en-AU" sz="2800" dirty="0"/>
          </a:p>
          <a:p>
            <a:pPr algn="l"/>
            <a:r>
              <a:rPr lang="en-AU" sz="2800" dirty="0"/>
              <a:t>Dr Leona Holloway</a:t>
            </a:r>
            <a:br>
              <a:rPr lang="en-AU" sz="2800" dirty="0"/>
            </a:br>
            <a:endParaRPr lang="en-AU" sz="2800" dirty="0"/>
          </a:p>
          <a:p>
            <a:pPr algn="l"/>
            <a:r>
              <a:rPr lang="en-AU" sz="2800" dirty="0"/>
              <a:t>Research Fellow, Inclusive Technologies, Monash University</a:t>
            </a:r>
          </a:p>
          <a:p>
            <a:pPr algn="l"/>
            <a:r>
              <a:rPr lang="en-AU" sz="2800" dirty="0"/>
              <a:t>Community Impact Pillar Lead, Monash Assistive Technology &amp; Society (MATS)</a:t>
            </a:r>
          </a:p>
          <a:p>
            <a:pPr algn="l"/>
            <a:r>
              <a:rPr lang="en-AU" sz="2800" dirty="0"/>
              <a:t>Chair, Australia &amp; New Zealand Accessible Graphics Group (ANZAGG)</a:t>
            </a:r>
          </a:p>
        </p:txBody>
      </p:sp>
    </p:spTree>
    <p:extLst>
      <p:ext uri="{BB962C8B-B14F-4D97-AF65-F5344CB8AC3E}">
        <p14:creationId xmlns:p14="http://schemas.microsoft.com/office/powerpoint/2010/main" val="2889442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boriginal dot painting with circles (meeting points) and rivers">
            <a:extLst>
              <a:ext uri="{FF2B5EF4-FFF2-40B4-BE49-F238E27FC236}">
                <a16:creationId xmlns:a16="http://schemas.microsoft.com/office/drawing/2014/main" id="{447463A7-D5CD-4B67-A576-3C7F00B5D2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" y="19250"/>
            <a:ext cx="12197148" cy="7600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B7CB2E0-272A-4A31-A560-44BDDD71E2AA}"/>
              </a:ext>
            </a:extLst>
          </p:cNvPr>
          <p:cNvSpPr/>
          <p:nvPr/>
        </p:nvSpPr>
        <p:spPr>
          <a:xfrm>
            <a:off x="644893" y="490888"/>
            <a:ext cx="10789920" cy="5727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B5A439-EE70-42BE-949C-38C38DB13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4749"/>
            <a:ext cx="10515600" cy="1325563"/>
          </a:xfrm>
        </p:spPr>
        <p:txBody>
          <a:bodyPr/>
          <a:lstStyle/>
          <a:p>
            <a:r>
              <a:rPr lang="en-AU" dirty="0"/>
              <a:t>Acknowledgement of Country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300819-8841-4EE7-A9B2-3F050FEAD0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9747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 acknowledge the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Wurundjeri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Woi</a:t>
            </a: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Wurrung and the Bunurong peoples of the Kulin Nation as the Traditional Owners of the land from which I am joining you near the Maribyrnong River, which translates as “I hear the sounds of the ringtail possum”. I also acknowledge the Traditional Custodians of the various lands on which you are all joining us today. </a:t>
            </a:r>
          </a:p>
          <a:p>
            <a:pPr marL="0" indent="0">
              <a:buNone/>
            </a:pP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 recognise the thousands of years old practice of Aboriginal visual storytelling as an important means of passing down cultural knowledge. </a:t>
            </a:r>
          </a:p>
          <a:p>
            <a:pPr marL="0" indent="0">
              <a:buNone/>
            </a:pPr>
            <a:r>
              <a:rPr lang="en-GB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 pay my respects to Elders past and present, and welcome any members of indigenous populations who are joining us today. </a:t>
            </a:r>
            <a:endParaRPr lang="en-AU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17957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A7F0B55-6355-4E12-820B-C239A3F59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Beginning the journey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2B970D-9471-4B2C-8A89-EF34EB1DFD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80766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7F76E-C579-4243-81E3-23BFD9883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AU" dirty="0"/>
              <a:t>Beginning the Journey of Discovery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E11457-D047-4699-A613-D89D2CE9D8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48514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AU" dirty="0"/>
              <a:t>1999 first started as a braille transcriber</a:t>
            </a:r>
          </a:p>
          <a:p>
            <a:pPr>
              <a:spcAft>
                <a:spcPts val="600"/>
              </a:spcAft>
            </a:pPr>
            <a:r>
              <a:rPr lang="en-AU" dirty="0"/>
              <a:t>Involved with Australian Braille Authority and International Council on English Braille</a:t>
            </a:r>
          </a:p>
          <a:p>
            <a:pPr>
              <a:spcAft>
                <a:spcPts val="600"/>
              </a:spcAft>
            </a:pPr>
            <a:r>
              <a:rPr lang="en-AU" dirty="0"/>
              <a:t>2014 Research into accessible graphics for university students</a:t>
            </a:r>
          </a:p>
          <a:p>
            <a:pPr>
              <a:spcAft>
                <a:spcPts val="600"/>
              </a:spcAft>
            </a:pPr>
            <a:r>
              <a:rPr lang="en-AU" dirty="0"/>
              <a:t>2015 founded the Australia &amp; New Zealand Accessible Graphics Group (ANZAGG)</a:t>
            </a:r>
          </a:p>
          <a:p>
            <a:pPr>
              <a:spcAft>
                <a:spcPts val="600"/>
              </a:spcAft>
            </a:pPr>
            <a:r>
              <a:rPr lang="en-AU" dirty="0"/>
              <a:t>2016 Began playing with 3D printing as an accessible format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4060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BB567-9E41-4390-BC83-D3F6B5450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92"/>
            <a:ext cx="10515600" cy="1325563"/>
          </a:xfrm>
        </p:spPr>
        <p:txBody>
          <a:bodyPr/>
          <a:lstStyle/>
          <a:p>
            <a:r>
              <a:rPr lang="en-AU" dirty="0"/>
              <a:t>Grab bag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8D755-10EE-4A79-9BBD-C39F5DFE85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9492"/>
            <a:ext cx="10515600" cy="4351338"/>
          </a:xfrm>
        </p:spPr>
        <p:txBody>
          <a:bodyPr/>
          <a:lstStyle/>
          <a:p>
            <a:r>
              <a:rPr lang="en-AU" dirty="0"/>
              <a:t>A wide variety of 3D prints</a:t>
            </a:r>
          </a:p>
          <a:p>
            <a:r>
              <a:rPr lang="en-AU" dirty="0"/>
              <a:t>Are they of interest?</a:t>
            </a:r>
          </a:p>
          <a:p>
            <a:r>
              <a:rPr lang="en-AU" dirty="0"/>
              <a:t>Yes, but …</a:t>
            </a:r>
          </a:p>
          <a:p>
            <a:pPr lvl="1"/>
            <a:r>
              <a:rPr lang="en-AU" sz="2800" dirty="0"/>
              <a:t>We don’t know how to make them yet</a:t>
            </a:r>
          </a:p>
          <a:p>
            <a:pPr lvl="1"/>
            <a:r>
              <a:rPr lang="en-AU" sz="2800" dirty="0"/>
              <a:t>We need evidence to justify investment</a:t>
            </a:r>
          </a:p>
          <a:p>
            <a:pPr marL="457200" lvl="1" indent="0">
              <a:buNone/>
            </a:pPr>
            <a:endParaRPr lang="en-AU" dirty="0"/>
          </a:p>
        </p:txBody>
      </p:sp>
      <p:pic>
        <p:nvPicPr>
          <p:cNvPr id="3078" name="Picture 17" descr="3D printed model of the inner ear, with bones looping in the x, y and z planes">
            <a:extLst>
              <a:ext uri="{FF2B5EF4-FFF2-40B4-BE49-F238E27FC236}">
                <a16:creationId xmlns:a16="http://schemas.microsoft.com/office/drawing/2014/main" id="{6F46716B-12F9-478E-A157-57433963D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2870" y="4338632"/>
            <a:ext cx="3348169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19" descr="3D printed T-Rex skull with movable jaw">
            <a:extLst>
              <a:ext uri="{FF2B5EF4-FFF2-40B4-BE49-F238E27FC236}">
                <a16:creationId xmlns:a16="http://schemas.microsoft.com/office/drawing/2014/main" id="{9EBA7662-37D8-412B-B0F6-C794E39DC7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6040" y="4357882"/>
            <a:ext cx="3348169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23" descr="3D printed model of the Sydney Opera House, with distinctive structures resembling shells or sails">
            <a:extLst>
              <a:ext uri="{FF2B5EF4-FFF2-40B4-BE49-F238E27FC236}">
                <a16:creationId xmlns:a16="http://schemas.microsoft.com/office/drawing/2014/main" id="{6C3A0E69-E698-4A76-9714-AE414F156A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585" y="4338632"/>
            <a:ext cx="3348169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1" descr="3D printed paraboloid, with parabolas in the x, y and z directions">
            <a:extLst>
              <a:ext uri="{FF2B5EF4-FFF2-40B4-BE49-F238E27FC236}">
                <a16:creationId xmlns:a16="http://schemas.microsoft.com/office/drawing/2014/main" id="{C892DC92-9F83-41B7-8C4F-10325853BF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2208" y="4348258"/>
            <a:ext cx="3348169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8">
            <a:extLst>
              <a:ext uri="{FF2B5EF4-FFF2-40B4-BE49-F238E27FC236}">
                <a16:creationId xmlns:a16="http://schemas.microsoft.com/office/drawing/2014/main" id="{70814A88-F388-4762-8F6F-0885F97BB0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768" y="-110278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23C7CB2-7C90-4806-901A-FDAA6CCE71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768" y="-64558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0C752FE8-6D0D-458B-A907-6F1E483F14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768" y="205952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altLang="zh-CN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tkinson Hyperlegible" pitchFamily="2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endParaRPr kumimoji="0" lang="en-AU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F3777AF7-9DB1-4B8F-95D1-2076EE00A8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768" y="611717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altLang="zh-CN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tkinson Hyperlegible" pitchFamily="2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endParaRPr kumimoji="0" lang="en-AU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BDC9BCD-BE5D-4075-B7B4-57DB55BEFDA2}"/>
              </a:ext>
            </a:extLst>
          </p:cNvPr>
          <p:cNvCxnSpPr>
            <a:cxnSpLocks/>
          </p:cNvCxnSpPr>
          <p:nvPr/>
        </p:nvCxnSpPr>
        <p:spPr>
          <a:xfrm>
            <a:off x="8188960" y="1676400"/>
            <a:ext cx="0" cy="2407920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B3CC5A2-8C12-4DC0-9662-8AA5543B3C6E}"/>
              </a:ext>
            </a:extLst>
          </p:cNvPr>
          <p:cNvCxnSpPr>
            <a:cxnSpLocks/>
          </p:cNvCxnSpPr>
          <p:nvPr/>
        </p:nvCxnSpPr>
        <p:spPr>
          <a:xfrm>
            <a:off x="5171440" y="1676400"/>
            <a:ext cx="3017520" cy="0"/>
          </a:xfrm>
          <a:prstGeom prst="straightConnector1">
            <a:avLst/>
          </a:prstGeom>
          <a:ln w="381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1611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FF3771E-B811-4C3B-8DCF-4FC97C731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3D printing for mapping </a:t>
            </a:r>
          </a:p>
        </p:txBody>
      </p:sp>
    </p:spTree>
    <p:extLst>
      <p:ext uri="{BB962C8B-B14F-4D97-AF65-F5344CB8AC3E}">
        <p14:creationId xmlns:p14="http://schemas.microsoft.com/office/powerpoint/2010/main" val="2585198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DA918-D7C3-491E-B6C8-C4F905561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AU" dirty="0"/>
              <a:t>Study 1: Comparative study using maps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1DF04-6ABA-4375-B907-5B4BA671EC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0500"/>
            <a:ext cx="6669505" cy="4786296"/>
          </a:xfrm>
        </p:spPr>
        <p:txBody>
          <a:bodyPr/>
          <a:lstStyle/>
          <a:p>
            <a:pPr marL="0" indent="0">
              <a:buNone/>
            </a:pPr>
            <a:r>
              <a:rPr lang="en-AU" b="1" dirty="0"/>
              <a:t>Aim: </a:t>
            </a:r>
            <a:r>
              <a:rPr lang="en-AU" dirty="0"/>
              <a:t>Controlled laboratory study comparing 3D printed maps with equivalent tactile graphics.</a:t>
            </a:r>
          </a:p>
          <a:p>
            <a:pPr marL="0" indent="0">
              <a:buNone/>
            </a:pPr>
            <a:r>
              <a:rPr lang="en-AU" b="1" dirty="0"/>
              <a:t>Method: </a:t>
            </a:r>
          </a:p>
          <a:p>
            <a:r>
              <a:rPr lang="en-AU" dirty="0"/>
              <a:t>2 sets of park maps &amp; 2 sets of train station maps (imaginary locations)</a:t>
            </a:r>
          </a:p>
          <a:p>
            <a:r>
              <a:rPr lang="en-AU" dirty="0"/>
              <a:t>Counterbalanced order of presentation</a:t>
            </a:r>
          </a:p>
          <a:p>
            <a:r>
              <a:rPr lang="en-AU" dirty="0"/>
              <a:t>Measured time, comprehension and memorability</a:t>
            </a:r>
          </a:p>
          <a:p>
            <a:r>
              <a:rPr lang="en-AU" dirty="0"/>
              <a:t>Observed hand movements</a:t>
            </a:r>
          </a:p>
        </p:txBody>
      </p:sp>
      <p:pic>
        <p:nvPicPr>
          <p:cNvPr id="2050" name="Picture 2" descr="tactile graphic and 3D printed model of a park with fend, path, lake, trees, monument, slide and seats">
            <a:extLst>
              <a:ext uri="{FF2B5EF4-FFF2-40B4-BE49-F238E27FC236}">
                <a16:creationId xmlns:a16="http://schemas.microsoft.com/office/drawing/2014/main" id="{E64DB8A5-9DF1-4E7F-AEFC-C5D4AB5CC9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000" y="1442937"/>
            <a:ext cx="4047573" cy="5298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B16679-0FD9-42E9-A4F4-792A82E57DF5}"/>
              </a:ext>
            </a:extLst>
          </p:cNvPr>
          <p:cNvSpPr txBox="1"/>
          <p:nvPr/>
        </p:nvSpPr>
        <p:spPr>
          <a:xfrm>
            <a:off x="247850" y="6394201"/>
            <a:ext cx="60976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“Accessible maps for the blind”, CHI 2018</a:t>
            </a:r>
            <a:endParaRPr lang="en-AU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15FFD84-144F-4B8A-898C-38D1D07D92FF}"/>
              </a:ext>
            </a:extLst>
          </p:cNvPr>
          <p:cNvCxnSpPr>
            <a:cxnSpLocks/>
          </p:cNvCxnSpPr>
          <p:nvPr/>
        </p:nvCxnSpPr>
        <p:spPr>
          <a:xfrm>
            <a:off x="6027820" y="3869357"/>
            <a:ext cx="1479885" cy="0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5942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DA918-D7C3-491E-B6C8-C4F905561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AU" dirty="0"/>
              <a:t>Study 1: Comparative study using maps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1DF04-6ABA-4375-B907-5B4BA671EC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0499"/>
            <a:ext cx="6775383" cy="479592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AU" b="1" dirty="0"/>
              <a:t>Findings:</a:t>
            </a:r>
          </a:p>
          <a:p>
            <a:r>
              <a:rPr lang="en-AU" dirty="0"/>
              <a:t>3D maps easier to understand, especially:</a:t>
            </a:r>
          </a:p>
          <a:p>
            <a:pPr lvl="1"/>
            <a:r>
              <a:rPr lang="en-AU" sz="2800" dirty="0"/>
              <a:t>Recognition of landmarks on the map like stairs, slide, building, chairs</a:t>
            </a:r>
          </a:p>
          <a:p>
            <a:pPr lvl="1"/>
            <a:r>
              <a:rPr lang="en-AU" sz="2800" dirty="0"/>
              <a:t>Understanding of multi-level features (bridge)</a:t>
            </a:r>
          </a:p>
          <a:p>
            <a:r>
              <a:rPr lang="en-AU" dirty="0"/>
              <a:t>Hand movements differ:</a:t>
            </a:r>
          </a:p>
          <a:p>
            <a:pPr lvl="1"/>
            <a:r>
              <a:rPr lang="en-AU" sz="2800" dirty="0"/>
              <a:t>Can’t do a quick lateral scan</a:t>
            </a:r>
          </a:p>
          <a:p>
            <a:pPr lvl="1"/>
            <a:r>
              <a:rPr lang="en-AU" sz="2800" dirty="0"/>
              <a:t>Can place hands flat over the top of the map</a:t>
            </a:r>
          </a:p>
          <a:p>
            <a:pPr lvl="1"/>
            <a:r>
              <a:rPr lang="en-AU" sz="2800" dirty="0"/>
              <a:t>Need to use actions like pinching and enclosure</a:t>
            </a:r>
          </a:p>
          <a:p>
            <a:r>
              <a:rPr lang="en-AU" dirty="0"/>
              <a:t>Need to understand 3D printing process/artefacts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437D9C-51CE-4D0E-9A4D-6AD77C3D5C4A}"/>
              </a:ext>
            </a:extLst>
          </p:cNvPr>
          <p:cNvSpPr txBox="1"/>
          <p:nvPr/>
        </p:nvSpPr>
        <p:spPr>
          <a:xfrm>
            <a:off x="247850" y="6394201"/>
            <a:ext cx="60976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“Accessible maps for the blind”, CHI 2018</a:t>
            </a:r>
            <a:endParaRPr lang="en-AU" dirty="0"/>
          </a:p>
        </p:txBody>
      </p:sp>
      <p:pic>
        <p:nvPicPr>
          <p:cNvPr id="6" name="Picture 4" descr="tactile graphic and 3D printed model of a train station with train lines, platforms, seats, stairs, lifts and a pedestrian bridge. ">
            <a:extLst>
              <a:ext uri="{FF2B5EF4-FFF2-40B4-BE49-F238E27FC236}">
                <a16:creationId xmlns:a16="http://schemas.microsoft.com/office/drawing/2014/main" id="{C5934E20-DF78-4ECA-AEF0-95DCCFD4C3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578" y="1411102"/>
            <a:ext cx="4047572" cy="5180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7621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CE7D6-1B9B-4834-9F36-80BF76BCA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91"/>
            <a:ext cx="10515600" cy="1325563"/>
          </a:xfrm>
        </p:spPr>
        <p:txBody>
          <a:bodyPr/>
          <a:lstStyle/>
          <a:p>
            <a:r>
              <a:rPr lang="en-AU" dirty="0"/>
              <a:t>Study 2: Large-Scale Event Map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FAA57-C948-45FA-8345-CFD1B54FF4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9491"/>
            <a:ext cx="5937985" cy="4351338"/>
          </a:xfrm>
        </p:spPr>
        <p:txBody>
          <a:bodyPr/>
          <a:lstStyle/>
          <a:p>
            <a:pPr marL="0" indent="0">
              <a:buNone/>
            </a:pPr>
            <a:r>
              <a:rPr lang="en-AU" b="1" dirty="0"/>
              <a:t>Context </a:t>
            </a:r>
          </a:p>
          <a:p>
            <a:r>
              <a:rPr lang="en-AU" dirty="0"/>
              <a:t>Melbourne International Flower &amp; Garden Show</a:t>
            </a:r>
          </a:p>
          <a:p>
            <a:r>
              <a:rPr lang="en-AU" dirty="0"/>
              <a:t>100,000 visitors</a:t>
            </a:r>
          </a:p>
          <a:p>
            <a:r>
              <a:rPr lang="en-AU" dirty="0"/>
              <a:t>20 free tickets for Guide Dogs Victoria clients</a:t>
            </a:r>
          </a:p>
          <a:p>
            <a:endParaRPr lang="en-AU" dirty="0"/>
          </a:p>
          <a:p>
            <a:pPr marL="0" indent="0">
              <a:buNone/>
            </a:pPr>
            <a:r>
              <a:rPr lang="en-AU" b="1" dirty="0"/>
              <a:t>Materials</a:t>
            </a:r>
            <a:endParaRPr lang="en-A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C27BFD-7266-4377-B92B-9F8F2DDB9B10}"/>
              </a:ext>
            </a:extLst>
          </p:cNvPr>
          <p:cNvSpPr txBox="1"/>
          <p:nvPr/>
        </p:nvSpPr>
        <p:spPr>
          <a:xfrm>
            <a:off x="151598" y="6394201"/>
            <a:ext cx="60976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“3D printed maps and icons for inclusion”, ASSETS 2019</a:t>
            </a:r>
            <a:endParaRPr lang="en-AU" dirty="0"/>
          </a:p>
        </p:txBody>
      </p:sp>
      <p:pic>
        <p:nvPicPr>
          <p:cNvPr id="7" name="Picture 6" descr="Photograph of Melbourne International Flower &amp; Garden show map in the Guide Dogs Victoria Sensory Garden. It has felt for grass, laser etched roads, braille labels, a 3D printed building and fountain, and icons for things like food, drinks, water and first aid. ">
            <a:extLst>
              <a:ext uri="{FF2B5EF4-FFF2-40B4-BE49-F238E27FC236}">
                <a16:creationId xmlns:a16="http://schemas.microsoft.com/office/drawing/2014/main" id="{AA693D19-7474-412C-A78F-4515D1E9D4D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48500" y="1127760"/>
            <a:ext cx="5143500" cy="5730240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C8C067C-4E99-473A-BA13-78D3753B9165}"/>
              </a:ext>
            </a:extLst>
          </p:cNvPr>
          <p:cNvCxnSpPr>
            <a:cxnSpLocks/>
          </p:cNvCxnSpPr>
          <p:nvPr/>
        </p:nvCxnSpPr>
        <p:spPr>
          <a:xfrm>
            <a:off x="2822607" y="5034013"/>
            <a:ext cx="3886201" cy="0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43816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CE7D6-1B9B-4834-9F36-80BF76BCA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637"/>
            <a:ext cx="10515600" cy="1325563"/>
          </a:xfrm>
        </p:spPr>
        <p:txBody>
          <a:bodyPr/>
          <a:lstStyle/>
          <a:p>
            <a:r>
              <a:rPr lang="en-AU" dirty="0"/>
              <a:t>Study 2: Large-Scale Event Map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FAA57-C948-45FA-8345-CFD1B54FF4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9863"/>
            <a:ext cx="10515600" cy="49313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b="1" dirty="0"/>
              <a:t>Findings</a:t>
            </a:r>
          </a:p>
          <a:p>
            <a:r>
              <a:rPr lang="en-AU" dirty="0"/>
              <a:t>Users: </a:t>
            </a:r>
          </a:p>
          <a:p>
            <a:pPr lvl="1"/>
            <a:r>
              <a:rPr lang="en-AU" sz="2800" dirty="0"/>
              <a:t>Easily used by people with acquired blindness, with no prior experience using tactile media</a:t>
            </a:r>
          </a:p>
          <a:p>
            <a:pPr lvl="1"/>
            <a:r>
              <a:rPr lang="en-AU" sz="2800" dirty="0"/>
              <a:t>Appealing to the general public, serving to raise awareness of accessibility</a:t>
            </a:r>
          </a:p>
          <a:p>
            <a:r>
              <a:rPr lang="en-AU" dirty="0"/>
              <a:t>Usage:</a:t>
            </a:r>
          </a:p>
          <a:p>
            <a:pPr lvl="1"/>
            <a:r>
              <a:rPr lang="en-AU" sz="2800" dirty="0"/>
              <a:t>Wanted a long time to study the map, preferably before arriving on site</a:t>
            </a:r>
          </a:p>
          <a:p>
            <a:pPr lvl="1"/>
            <a:r>
              <a:rPr lang="en-AU" sz="2800" dirty="0"/>
              <a:t>Could be used for wayfinding</a:t>
            </a:r>
          </a:p>
          <a:p>
            <a:pPr lvl="1"/>
            <a:endParaRPr lang="en-A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0C5A86-CA66-4A52-8000-5D1A41150BA1}"/>
              </a:ext>
            </a:extLst>
          </p:cNvPr>
          <p:cNvSpPr txBox="1"/>
          <p:nvPr/>
        </p:nvSpPr>
        <p:spPr>
          <a:xfrm>
            <a:off x="151598" y="6394201"/>
            <a:ext cx="60976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“3D printed maps and icons for inclusion”, ASSETS 2019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846066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411B5-0D17-41C5-A33C-DDD7A1C9B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616"/>
            <a:ext cx="10515600" cy="1325563"/>
          </a:xfrm>
        </p:spPr>
        <p:txBody>
          <a:bodyPr/>
          <a:lstStyle/>
          <a:p>
            <a:r>
              <a:rPr lang="en-AU" dirty="0"/>
              <a:t>Study 3: Heritage site interactive map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683AB-F8C9-4518-A04D-0E704E4E46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9116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AU" b="1" dirty="0"/>
              <a:t>Context</a:t>
            </a:r>
            <a:r>
              <a:rPr lang="en-AU" dirty="0"/>
              <a:t> </a:t>
            </a:r>
          </a:p>
          <a:p>
            <a:r>
              <a:rPr lang="en-AU" dirty="0"/>
              <a:t>Werribee Park heritage site with expansive grounds and mansion</a:t>
            </a:r>
          </a:p>
          <a:p>
            <a:r>
              <a:rPr lang="en-AU" dirty="0"/>
              <a:t>Touch tour of Werribee Mansion offered but low awareness that accessibility options are available</a:t>
            </a:r>
          </a:p>
          <a:p>
            <a:pPr marL="0" indent="0">
              <a:buNone/>
            </a:pPr>
            <a:r>
              <a:rPr lang="en-AU" b="1" dirty="0"/>
              <a:t>Materials</a:t>
            </a:r>
          </a:p>
          <a:p>
            <a:endParaRPr lang="en-AU" dirty="0"/>
          </a:p>
          <a:p>
            <a:pPr marL="0" indent="0">
              <a:buNone/>
            </a:pPr>
            <a:endParaRPr lang="en-AU" dirty="0"/>
          </a:p>
        </p:txBody>
      </p:sp>
      <p:pic>
        <p:nvPicPr>
          <p:cNvPr id="8" name="Picture 7" descr="Werribee Park map with model of Werribee Mansion, map showing the grounds with 3D icons and touch buttons, and a key with the icons explained in print and braille. ">
            <a:extLst>
              <a:ext uri="{FF2B5EF4-FFF2-40B4-BE49-F238E27FC236}">
                <a16:creationId xmlns:a16="http://schemas.microsoft.com/office/drawing/2014/main" id="{CA6A1C08-539B-4A0E-A29F-2849CCF075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16045"/>
            <a:ext cx="12197420" cy="3148085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8C8F20F-6528-4635-B71A-1EAAF7A0EE96}"/>
              </a:ext>
            </a:extLst>
          </p:cNvPr>
          <p:cNvCxnSpPr>
            <a:cxnSpLocks/>
          </p:cNvCxnSpPr>
          <p:nvPr/>
        </p:nvCxnSpPr>
        <p:spPr>
          <a:xfrm>
            <a:off x="2524224" y="3647975"/>
            <a:ext cx="960121" cy="490888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17358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411B5-0D17-41C5-A33C-DDD7A1C9B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89"/>
            <a:ext cx="10515600" cy="1325563"/>
          </a:xfrm>
        </p:spPr>
        <p:txBody>
          <a:bodyPr/>
          <a:lstStyle/>
          <a:p>
            <a:r>
              <a:rPr lang="en-AU" dirty="0"/>
              <a:t>Study 3: Heritage site interactive map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683AB-F8C9-4518-A04D-0E704E4E46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9489"/>
            <a:ext cx="6596270" cy="5149972"/>
          </a:xfrm>
        </p:spPr>
        <p:txBody>
          <a:bodyPr/>
          <a:lstStyle/>
          <a:p>
            <a:pPr marL="0" indent="0">
              <a:buNone/>
            </a:pPr>
            <a:r>
              <a:rPr lang="en-AU" b="1" dirty="0"/>
              <a:t>Findings</a:t>
            </a:r>
          </a:p>
          <a:p>
            <a:r>
              <a:rPr lang="en-AU" dirty="0"/>
              <a:t>The map can be displayed in a prominent position because it is appealing and can be used by everyone</a:t>
            </a:r>
          </a:p>
          <a:p>
            <a:r>
              <a:rPr lang="en-AU" dirty="0"/>
              <a:t>It was difficult to use the audio touch buttons in a busy and noisy environment, when tactile strategies become more important</a:t>
            </a:r>
          </a:p>
          <a:p>
            <a:r>
              <a:rPr lang="en-AU" dirty="0"/>
              <a:t>The map enabled BLV visitors to make independent choices about their visit because they knew what was available, relative positions and distances</a:t>
            </a:r>
          </a:p>
        </p:txBody>
      </p:sp>
      <p:pic>
        <p:nvPicPr>
          <p:cNvPr id="4" name="Picture 3" descr="People using the Werribee Park map. ">
            <a:extLst>
              <a:ext uri="{FF2B5EF4-FFF2-40B4-BE49-F238E27FC236}">
                <a16:creationId xmlns:a16="http://schemas.microsoft.com/office/drawing/2014/main" id="{44136EDA-4A26-4C67-A132-87FC00A508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3009" y="1520673"/>
            <a:ext cx="4518991" cy="4300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7397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001EF-D021-4D08-B599-B65F8D437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91"/>
            <a:ext cx="10515600" cy="1325563"/>
          </a:xfrm>
        </p:spPr>
        <p:txBody>
          <a:bodyPr/>
          <a:lstStyle/>
          <a:p>
            <a:r>
              <a:rPr lang="en-AU" dirty="0"/>
              <a:t>Study 4: Street crossing components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962F4E-0363-4C8E-952A-0918BD91B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9491"/>
            <a:ext cx="10952018" cy="4765054"/>
          </a:xfrm>
        </p:spPr>
        <p:txBody>
          <a:bodyPr/>
          <a:lstStyle/>
          <a:p>
            <a:pPr marL="0" indent="0">
              <a:buNone/>
            </a:pPr>
            <a:r>
              <a:rPr lang="en-AU" b="1" dirty="0"/>
              <a:t>Context </a:t>
            </a:r>
          </a:p>
          <a:p>
            <a:r>
              <a:rPr lang="en-AU" dirty="0"/>
              <a:t>Suggested by O&amp;Ms from Guide Dogs Victoria</a:t>
            </a:r>
          </a:p>
          <a:p>
            <a:r>
              <a:rPr lang="en-AU" dirty="0"/>
              <a:t>Existing tools too expensive/ not appropriate / no longer available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3CC86C-E4D8-4C68-B634-FA0DCA9FE9B4}"/>
              </a:ext>
            </a:extLst>
          </p:cNvPr>
          <p:cNvSpPr txBox="1"/>
          <p:nvPr/>
        </p:nvSpPr>
        <p:spPr>
          <a:xfrm>
            <a:off x="122722" y="6374951"/>
            <a:ext cx="60976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“3D Printed Street Crossings”, CHI 2022</a:t>
            </a:r>
            <a:endParaRPr lang="en-AU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8977E66F-6E16-4DEB-A203-822AEE5856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429000"/>
            <a:ext cx="3939001" cy="2624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0B4FDC84-8891-4241-AFA2-49A2EBD66C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6515" y="3428999"/>
            <a:ext cx="3936572" cy="2624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20011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001EF-D021-4D08-B599-B65F8D437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91"/>
            <a:ext cx="10515600" cy="1325563"/>
          </a:xfrm>
        </p:spPr>
        <p:txBody>
          <a:bodyPr/>
          <a:lstStyle/>
          <a:p>
            <a:r>
              <a:rPr lang="en-AU" dirty="0"/>
              <a:t>Study 4: Street crossing components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962F4E-0363-4C8E-952A-0918BD91B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9491"/>
            <a:ext cx="6534752" cy="4815806"/>
          </a:xfrm>
        </p:spPr>
        <p:txBody>
          <a:bodyPr/>
          <a:lstStyle/>
          <a:p>
            <a:pPr marL="0" indent="0">
              <a:buNone/>
            </a:pPr>
            <a:r>
              <a:rPr lang="en-AU" b="1" dirty="0"/>
              <a:t>Findings</a:t>
            </a:r>
          </a:p>
          <a:p>
            <a:r>
              <a:rPr lang="en-AU" dirty="0"/>
              <a:t>3D printing is great for creating sturdy manipulatives, which:</a:t>
            </a:r>
          </a:p>
          <a:p>
            <a:pPr lvl="1"/>
            <a:r>
              <a:rPr lang="en-AU" sz="2800" dirty="0"/>
              <a:t>allow for customisation</a:t>
            </a:r>
          </a:p>
          <a:p>
            <a:pPr lvl="1"/>
            <a:r>
              <a:rPr lang="en-AU" sz="2800" dirty="0"/>
              <a:t>are engaging</a:t>
            </a:r>
          </a:p>
          <a:p>
            <a:pPr lvl="1"/>
            <a:r>
              <a:rPr lang="en-AU" sz="2800" dirty="0"/>
              <a:t>allow for more active learning</a:t>
            </a:r>
          </a:p>
          <a:p>
            <a:pPr lvl="1"/>
            <a:r>
              <a:rPr lang="en-AU" sz="2800" dirty="0"/>
              <a:t>can be used to check understanding</a:t>
            </a:r>
          </a:p>
          <a:p>
            <a:pPr lvl="1"/>
            <a:endParaRPr lang="en-A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A16BE1-BDCE-45BC-8A93-236EA83D03E3}"/>
              </a:ext>
            </a:extLst>
          </p:cNvPr>
          <p:cNvSpPr txBox="1"/>
          <p:nvPr/>
        </p:nvSpPr>
        <p:spPr>
          <a:xfrm>
            <a:off x="122722" y="6374951"/>
            <a:ext cx="60976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“3D Printed Street Crossings”, CHI 2022</a:t>
            </a:r>
            <a:endParaRPr lang="en-AU" dirty="0"/>
          </a:p>
        </p:txBody>
      </p:sp>
      <p:pic>
        <p:nvPicPr>
          <p:cNvPr id="6146" name="Picture 2" descr="3D printed street crossing puzzle pieces, corners and street furniture arranged on the floor, with small hands exploring. ">
            <a:extLst>
              <a:ext uri="{FF2B5EF4-FFF2-40B4-BE49-F238E27FC236}">
                <a16:creationId xmlns:a16="http://schemas.microsoft.com/office/drawing/2014/main" id="{9CEFEC7E-A223-4F09-93AB-546397451C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3255" y="1052379"/>
            <a:ext cx="4448745" cy="2825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4 3D printed street corner pieces arranged in a square frame to form a T-intersection. A child and adult are touching the pedestrian crossing lines. ">
            <a:extLst>
              <a:ext uri="{FF2B5EF4-FFF2-40B4-BE49-F238E27FC236}">
                <a16:creationId xmlns:a16="http://schemas.microsoft.com/office/drawing/2014/main" id="{1C0158BC-2985-4BB7-942A-A5B3BF35C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3254" y="4149011"/>
            <a:ext cx="4448746" cy="2699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31F1DD0-08B1-404F-9DE6-67F733D29BD4}"/>
              </a:ext>
            </a:extLst>
          </p:cNvPr>
          <p:cNvCxnSpPr>
            <a:cxnSpLocks/>
          </p:cNvCxnSpPr>
          <p:nvPr/>
        </p:nvCxnSpPr>
        <p:spPr>
          <a:xfrm>
            <a:off x="3801979" y="3513224"/>
            <a:ext cx="3657600" cy="0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41721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FF3771E-B811-4C3B-8DCF-4FC97C731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err="1"/>
              <a:t>TactIcons</a:t>
            </a:r>
            <a:endParaRPr lang="en-AU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1CB946-43AF-4CA0-A06D-359DBB41D3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948806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411B5-0D17-41C5-A33C-DDD7A1C9B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615"/>
            <a:ext cx="10515600" cy="1325563"/>
          </a:xfrm>
        </p:spPr>
        <p:txBody>
          <a:bodyPr/>
          <a:lstStyle/>
          <a:p>
            <a:r>
              <a:rPr lang="en-AU" dirty="0" err="1"/>
              <a:t>TactIcons</a:t>
            </a:r>
            <a:r>
              <a:rPr lang="en-AU" dirty="0"/>
              <a:t>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683AB-F8C9-4518-A04D-0E704E4E46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35781"/>
            <a:ext cx="6457749" cy="51725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b="1" dirty="0"/>
              <a:t>Aim: </a:t>
            </a:r>
            <a:r>
              <a:rPr lang="en-AU" dirty="0"/>
              <a:t>Develop a set of rigorously tested tactile icons for sharing</a:t>
            </a:r>
          </a:p>
          <a:p>
            <a:pPr marL="0" indent="0">
              <a:buNone/>
            </a:pPr>
            <a:r>
              <a:rPr lang="en-AU" b="1" dirty="0"/>
              <a:t>Method: </a:t>
            </a:r>
          </a:p>
          <a:p>
            <a:r>
              <a:rPr lang="en-AU" dirty="0"/>
              <a:t>Co-designed and tested with: </a:t>
            </a:r>
          </a:p>
          <a:p>
            <a:pPr lvl="1"/>
            <a:r>
              <a:rPr lang="en-AU" sz="2800" dirty="0"/>
              <a:t>Congenitally blind touch readers</a:t>
            </a:r>
          </a:p>
          <a:p>
            <a:pPr lvl="1"/>
            <a:r>
              <a:rPr lang="en-AU" sz="2800" dirty="0"/>
              <a:t>Novice touch readers</a:t>
            </a:r>
          </a:p>
          <a:p>
            <a:pPr marL="0" indent="0">
              <a:buNone/>
            </a:pPr>
            <a:r>
              <a:rPr lang="en-AU" b="1" dirty="0"/>
              <a:t>Output:</a:t>
            </a:r>
          </a:p>
          <a:p>
            <a:r>
              <a:rPr lang="en-AU" dirty="0"/>
              <a:t>33 “recognisable” icons</a:t>
            </a:r>
          </a:p>
          <a:p>
            <a:r>
              <a:rPr lang="en-AU" dirty="0"/>
              <a:t>34 “learnable” icons</a:t>
            </a:r>
          </a:p>
          <a:p>
            <a:r>
              <a:rPr lang="en-AU" dirty="0"/>
              <a:t>Shared on </a:t>
            </a:r>
            <a:r>
              <a:rPr lang="en-AU" dirty="0" err="1"/>
              <a:t>Thingiverse</a:t>
            </a:r>
            <a:endParaRPr lang="en-AU" dirty="0"/>
          </a:p>
          <a:p>
            <a:pPr marL="0" indent="0">
              <a:buNone/>
            </a:pPr>
            <a:endParaRPr lang="en-AU" b="1" dirty="0"/>
          </a:p>
          <a:p>
            <a:pPr lvl="1"/>
            <a:endParaRPr lang="en-AU" dirty="0"/>
          </a:p>
        </p:txBody>
      </p:sp>
      <p:pic>
        <p:nvPicPr>
          <p:cNvPr id="3074" name="Picture 2" descr="TactIcons: an archway for entry, ball for sport, slatted wooden bench for seats, bicycle for bike path, archway for bridge, drinking fountain, 3-tiered fountain, picnic basket for picnic area, rotunda, slide, steps, toilet, conifer tree and tunnel">
            <a:extLst>
              <a:ext uri="{FF2B5EF4-FFF2-40B4-BE49-F238E27FC236}">
                <a16:creationId xmlns:a16="http://schemas.microsoft.com/office/drawing/2014/main" id="{2676CFBB-657F-4DD9-AF89-B6344B4C4E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2544" y="1347788"/>
            <a:ext cx="4038600" cy="482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CC5F97-9E9D-4E0D-A4E9-9E7E4BD30EE9}"/>
              </a:ext>
            </a:extLst>
          </p:cNvPr>
          <p:cNvSpPr txBox="1"/>
          <p:nvPr/>
        </p:nvSpPr>
        <p:spPr>
          <a:xfrm>
            <a:off x="178469" y="6384576"/>
            <a:ext cx="60976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“</a:t>
            </a:r>
            <a:r>
              <a:rPr lang="en-AU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TactIcons</a:t>
            </a:r>
            <a:r>
              <a:rPr lang="en-AU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”, CHI 2023</a:t>
            </a:r>
            <a:endParaRPr lang="en-AU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9054120-17A6-4517-9AB6-51C2CC12176B}"/>
              </a:ext>
            </a:extLst>
          </p:cNvPr>
          <p:cNvCxnSpPr>
            <a:cxnSpLocks/>
          </p:cNvCxnSpPr>
          <p:nvPr/>
        </p:nvCxnSpPr>
        <p:spPr>
          <a:xfrm flipV="1">
            <a:off x="4743606" y="4123267"/>
            <a:ext cx="2351461" cy="1572483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34535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411B5-0D17-41C5-A33C-DDD7A1C9B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616"/>
            <a:ext cx="10515600" cy="1325563"/>
          </a:xfrm>
        </p:spPr>
        <p:txBody>
          <a:bodyPr/>
          <a:lstStyle/>
          <a:p>
            <a:r>
              <a:rPr lang="en-AU" dirty="0"/>
              <a:t>What make a good </a:t>
            </a:r>
            <a:r>
              <a:rPr lang="en-AU" dirty="0" err="1"/>
              <a:t>TactIcon</a:t>
            </a:r>
            <a:r>
              <a:rPr lang="en-AU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683AB-F8C9-4518-A04D-0E704E4E46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35781"/>
            <a:ext cx="6457749" cy="522651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AU" dirty="0"/>
              <a:t>Recognition depends on: </a:t>
            </a:r>
          </a:p>
          <a:p>
            <a:pPr marL="0" indent="0">
              <a:buNone/>
            </a:pPr>
            <a:r>
              <a:rPr lang="en-AU" sz="2600" dirty="0"/>
              <a:t>1. Being able to feel the object</a:t>
            </a:r>
          </a:p>
          <a:p>
            <a:pPr lvl="1"/>
            <a:r>
              <a:rPr lang="en-AU" sz="2600" dirty="0"/>
              <a:t>Tactile sensitivity</a:t>
            </a:r>
          </a:p>
          <a:p>
            <a:pPr lvl="1"/>
            <a:r>
              <a:rPr lang="en-AU" sz="2600" dirty="0"/>
              <a:t>Use of appropriate hand movements</a:t>
            </a:r>
          </a:p>
          <a:p>
            <a:pPr lvl="1"/>
            <a:r>
              <a:rPr lang="en-AU" sz="2600" dirty="0"/>
              <a:t>Important features near the top of the icon</a:t>
            </a:r>
          </a:p>
          <a:p>
            <a:pPr marL="0" indent="0">
              <a:buNone/>
            </a:pPr>
            <a:r>
              <a:rPr lang="en-AU" sz="2600" dirty="0"/>
              <a:t>2. Recognising the object</a:t>
            </a:r>
          </a:p>
          <a:p>
            <a:pPr lvl="1"/>
            <a:r>
              <a:rPr lang="en-AU" sz="2600" dirty="0"/>
              <a:t>Being familiar with the object</a:t>
            </a:r>
          </a:p>
          <a:p>
            <a:pPr lvl="1"/>
            <a:r>
              <a:rPr lang="en-AU" sz="2600" dirty="0"/>
              <a:t>The shape needs to be unique, simplified &amp; realistic</a:t>
            </a:r>
          </a:p>
          <a:p>
            <a:pPr lvl="1"/>
            <a:r>
              <a:rPr lang="en-AU" sz="2600" dirty="0"/>
              <a:t>Scale can be confusing</a:t>
            </a:r>
          </a:p>
          <a:p>
            <a:pPr lvl="1"/>
            <a:r>
              <a:rPr lang="en-AU" sz="2600" dirty="0"/>
              <a:t>Mental imagery</a:t>
            </a:r>
          </a:p>
          <a:p>
            <a:pPr marL="0" indent="0">
              <a:buNone/>
            </a:pPr>
            <a:r>
              <a:rPr lang="en-AU" sz="2600" dirty="0"/>
              <a:t>3. Associating the object with the landmark it   represents</a:t>
            </a:r>
          </a:p>
          <a:p>
            <a:pPr lvl="1"/>
            <a:r>
              <a:rPr lang="en-AU" sz="2600" dirty="0"/>
              <a:t>Context helps</a:t>
            </a:r>
          </a:p>
          <a:p>
            <a:pPr lvl="1"/>
            <a:endParaRPr lang="en-A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F06205-A697-43F1-B60C-0DC3F406C790}"/>
              </a:ext>
            </a:extLst>
          </p:cNvPr>
          <p:cNvSpPr txBox="1"/>
          <p:nvPr/>
        </p:nvSpPr>
        <p:spPr>
          <a:xfrm>
            <a:off x="178469" y="6384576"/>
            <a:ext cx="60976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“</a:t>
            </a:r>
            <a:r>
              <a:rPr lang="en-AU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TactIcons</a:t>
            </a:r>
            <a:r>
              <a:rPr lang="en-AU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”, CHI 2023</a:t>
            </a:r>
            <a:endParaRPr lang="en-AU" dirty="0"/>
          </a:p>
        </p:txBody>
      </p:sp>
      <p:pic>
        <p:nvPicPr>
          <p:cNvPr id="6" name="Content Placeholder 3" descr="collection of 3D printed tacticons such as movie popcorn, pumpkin, laptop, medical cross, diamond ring, etc. ">
            <a:extLst>
              <a:ext uri="{FF2B5EF4-FFF2-40B4-BE49-F238E27FC236}">
                <a16:creationId xmlns:a16="http://schemas.microsoft.com/office/drawing/2014/main" id="{21686A96-8252-418B-AD4D-5DAD194077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905" y="1677569"/>
            <a:ext cx="4837095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6004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4CB02-3A88-4821-BD8B-5194B13CF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90"/>
            <a:ext cx="10515600" cy="1325563"/>
          </a:xfrm>
        </p:spPr>
        <p:txBody>
          <a:bodyPr/>
          <a:lstStyle/>
          <a:p>
            <a:r>
              <a:rPr lang="en-AU" dirty="0" err="1"/>
              <a:t>TactIcons</a:t>
            </a:r>
            <a:r>
              <a:rPr lang="en-AU" dirty="0"/>
              <a:t> on self-made maps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78DF1-5D25-42AE-8A24-8B1485D5ED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4553"/>
            <a:ext cx="10515600" cy="4486275"/>
          </a:xfrm>
        </p:spPr>
        <p:txBody>
          <a:bodyPr/>
          <a:lstStyle/>
          <a:p>
            <a:pPr marL="0" indent="0">
              <a:buNone/>
            </a:pPr>
            <a:r>
              <a:rPr lang="en-AU" dirty="0" err="1"/>
              <a:t>TactIcons</a:t>
            </a:r>
            <a:r>
              <a:rPr lang="en-AU" dirty="0"/>
              <a:t> are increasingly being used as markers on self-made maps:</a:t>
            </a:r>
          </a:p>
          <a:p>
            <a:r>
              <a:rPr lang="en-AU" dirty="0"/>
              <a:t>Co-created maps are more meaningful</a:t>
            </a:r>
          </a:p>
          <a:p>
            <a:r>
              <a:rPr lang="en-AU" dirty="0"/>
              <a:t>Allows for checking of understanding</a:t>
            </a:r>
          </a:p>
          <a:p>
            <a:r>
              <a:rPr lang="en-AU" dirty="0"/>
              <a:t>Tool for brainstorming and design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6577293-8631-44D6-972F-81624F4E6F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1600" y="4497272"/>
            <a:ext cx="5943905" cy="23686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5E408B5-C8D1-4E10-88F8-DADF589F2C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6" r="1"/>
          <a:stretch/>
        </p:blipFill>
        <p:spPr>
          <a:xfrm>
            <a:off x="0" y="3619099"/>
            <a:ext cx="6451600" cy="3238901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D5639FA-9329-45D6-AE26-FD4783B493E2}"/>
              </a:ext>
            </a:extLst>
          </p:cNvPr>
          <p:cNvCxnSpPr>
            <a:cxnSpLocks/>
          </p:cNvCxnSpPr>
          <p:nvPr/>
        </p:nvCxnSpPr>
        <p:spPr>
          <a:xfrm>
            <a:off x="6214534" y="3064933"/>
            <a:ext cx="0" cy="512757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19007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FF3771E-B811-4C3B-8DCF-4FC97C731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What we learned along the way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1CB946-43AF-4CA0-A06D-359DBB41D3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76417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369E1-C737-48A9-A821-D5CE03467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0261"/>
            <a:ext cx="10515600" cy="1325563"/>
          </a:xfrm>
        </p:spPr>
        <p:txBody>
          <a:bodyPr/>
          <a:lstStyle/>
          <a:p>
            <a:r>
              <a:rPr lang="en-AU" dirty="0"/>
              <a:t>Final study: uses of 3D printing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A27B71-BD21-4B53-83CA-0DB824E7AB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0239"/>
            <a:ext cx="11061700" cy="50949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dirty="0"/>
              <a:t>3D printing is good for: </a:t>
            </a:r>
          </a:p>
          <a:p>
            <a:r>
              <a:rPr lang="en-AU" dirty="0"/>
              <a:t>Representing 3D objects you cannot touch in real life because they are too big / small / dangerous / rare / fragile / expensive</a:t>
            </a:r>
          </a:p>
          <a:p>
            <a:r>
              <a:rPr lang="en-AU" dirty="0"/>
              <a:t>Durable multi-part, moving manipulatives for more </a:t>
            </a:r>
            <a:br>
              <a:rPr lang="en-AU" dirty="0"/>
            </a:br>
            <a:r>
              <a:rPr lang="en-AU" dirty="0"/>
              <a:t>active learning</a:t>
            </a:r>
          </a:p>
          <a:p>
            <a:r>
              <a:rPr lang="en-AU" dirty="0"/>
              <a:t>Inclusive learning tools that are appealing and </a:t>
            </a:r>
            <a:br>
              <a:rPr lang="en-AU" dirty="0"/>
            </a:br>
            <a:r>
              <a:rPr lang="en-AU" dirty="0"/>
              <a:t>accessible to all students</a:t>
            </a:r>
          </a:p>
          <a:p>
            <a:r>
              <a:rPr lang="en-AU" dirty="0"/>
              <a:t>Learning about the translation from 3D object to </a:t>
            </a:r>
            <a:br>
              <a:rPr lang="en-AU" dirty="0"/>
            </a:br>
            <a:r>
              <a:rPr lang="en-AU" dirty="0"/>
              <a:t>2.5D tactile graphic</a:t>
            </a:r>
          </a:p>
          <a:p>
            <a:r>
              <a:rPr lang="en-AU" dirty="0"/>
              <a:t>Creating customised adaptive technology / learning tools</a:t>
            </a:r>
          </a:p>
          <a:p>
            <a:endParaRPr lang="en-AU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F33DF64-58CC-4E17-94B6-4845D152D0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9700" y="2194163"/>
            <a:ext cx="5016500" cy="3764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F541CCD-2FF1-4754-801A-BA6167D8E3E6}"/>
              </a:ext>
            </a:extLst>
          </p:cNvPr>
          <p:cNvCxnSpPr>
            <a:cxnSpLocks/>
          </p:cNvCxnSpPr>
          <p:nvPr/>
        </p:nvCxnSpPr>
        <p:spPr>
          <a:xfrm>
            <a:off x="5096934" y="4385733"/>
            <a:ext cx="3344333" cy="0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57ADEB8-47FE-4007-BD0A-8D555B5CF600}"/>
              </a:ext>
            </a:extLst>
          </p:cNvPr>
          <p:cNvSpPr txBox="1"/>
          <p:nvPr/>
        </p:nvSpPr>
        <p:spPr>
          <a:xfrm>
            <a:off x="93846" y="6403826"/>
            <a:ext cx="60976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“3D Printing for Accessible Education”, CHI 2025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238988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411B5-0D17-41C5-A33C-DDD7A1C9B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91"/>
            <a:ext cx="10515600" cy="1325563"/>
          </a:xfrm>
        </p:spPr>
        <p:txBody>
          <a:bodyPr/>
          <a:lstStyle/>
          <a:p>
            <a:r>
              <a:rPr lang="en-AU" dirty="0"/>
              <a:t>Final Study: Adoption of 3D printing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683AB-F8C9-4518-A04D-0E704E4E46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9490"/>
            <a:ext cx="10515600" cy="4778909"/>
          </a:xfrm>
        </p:spPr>
        <p:txBody>
          <a:bodyPr>
            <a:normAutofit/>
          </a:bodyPr>
          <a:lstStyle/>
          <a:p>
            <a:r>
              <a:rPr lang="en-AU" dirty="0"/>
              <a:t>Successful adoption (production and use) was supported by:</a:t>
            </a:r>
          </a:p>
          <a:p>
            <a:pPr lvl="1"/>
            <a:r>
              <a:rPr lang="en-AU" sz="2800" dirty="0"/>
              <a:t>Training </a:t>
            </a:r>
          </a:p>
          <a:p>
            <a:pPr lvl="1"/>
            <a:r>
              <a:rPr lang="en-AU" sz="2800" dirty="0"/>
              <a:t>Networking</a:t>
            </a:r>
          </a:p>
          <a:p>
            <a:pPr lvl="1"/>
            <a:r>
              <a:rPr lang="en-AU" sz="2800" dirty="0"/>
              <a:t>Communication within the organisation</a:t>
            </a:r>
          </a:p>
          <a:p>
            <a:pPr lvl="1"/>
            <a:r>
              <a:rPr lang="en-AU" sz="2800" dirty="0"/>
              <a:t>Catalogues and request systems</a:t>
            </a:r>
          </a:p>
          <a:p>
            <a:pPr lvl="1"/>
            <a:r>
              <a:rPr lang="en-AU" sz="2800" dirty="0"/>
              <a:t>Self learning (“give it a go”)</a:t>
            </a:r>
          </a:p>
          <a:p>
            <a:pPr lvl="1"/>
            <a:r>
              <a:rPr lang="en-AU" sz="2800" dirty="0"/>
              <a:t>Organisational support</a:t>
            </a:r>
          </a:p>
          <a:p>
            <a:r>
              <a:rPr lang="en-AU" dirty="0"/>
              <a:t>Non-adopters suffered from small size (lack of flexibility), low technical skills, and isolation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05C361-00CD-4768-BE63-4EF0C6677661}"/>
              </a:ext>
            </a:extLst>
          </p:cNvPr>
          <p:cNvSpPr txBox="1"/>
          <p:nvPr/>
        </p:nvSpPr>
        <p:spPr>
          <a:xfrm>
            <a:off x="93846" y="6403826"/>
            <a:ext cx="60976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“3D Printing for Accessible Education”, CHI 2025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967778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DA918-D7C3-491E-B6C8-C4F905561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91"/>
            <a:ext cx="10515600" cy="1325563"/>
          </a:xfrm>
        </p:spPr>
        <p:txBody>
          <a:bodyPr/>
          <a:lstStyle/>
          <a:p>
            <a:r>
              <a:rPr lang="en-AU" dirty="0"/>
              <a:t>Emerging tactile media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1DF04-6ABA-4375-B907-5B4BA671EC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9491"/>
            <a:ext cx="10515600" cy="4777306"/>
          </a:xfrm>
        </p:spPr>
        <p:txBody>
          <a:bodyPr>
            <a:normAutofit lnSpcReduction="10000"/>
          </a:bodyPr>
          <a:lstStyle/>
          <a:p>
            <a:r>
              <a:rPr lang="en-AU" dirty="0"/>
              <a:t>With advancing technology, there are new ways to make tactile media, e.g. </a:t>
            </a:r>
          </a:p>
          <a:p>
            <a:pPr lvl="1"/>
            <a:r>
              <a:rPr lang="en-AU" sz="2800" dirty="0"/>
              <a:t>UV printing</a:t>
            </a:r>
          </a:p>
          <a:p>
            <a:pPr lvl="1"/>
            <a:r>
              <a:rPr lang="en-AU" sz="2800" dirty="0"/>
              <a:t>Refreshable Tactile Displays</a:t>
            </a:r>
          </a:p>
          <a:p>
            <a:pPr lvl="1"/>
            <a:r>
              <a:rPr lang="en-AU" sz="2800" dirty="0"/>
              <a:t>Haptic devices</a:t>
            </a:r>
          </a:p>
          <a:p>
            <a:r>
              <a:rPr lang="en-AU" dirty="0"/>
              <a:t>This provides exciting new possibilities, but we need to work together to:</a:t>
            </a:r>
          </a:p>
          <a:p>
            <a:pPr lvl="1"/>
            <a:r>
              <a:rPr lang="en-AU" sz="2800" dirty="0"/>
              <a:t>Standardise input formats and production methods</a:t>
            </a:r>
          </a:p>
          <a:p>
            <a:pPr lvl="1"/>
            <a:r>
              <a:rPr lang="en-AU" sz="2800" dirty="0"/>
              <a:t>Reduce the learning curve for easier adoption</a:t>
            </a:r>
          </a:p>
          <a:p>
            <a:pPr lvl="1"/>
            <a:r>
              <a:rPr lang="en-AU" sz="2800" dirty="0"/>
              <a:t>Develop standardised production guidelines to optimise tactile reading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190881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F9477-2C5A-4FD2-AB12-6F5780CC5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616"/>
            <a:ext cx="10515600" cy="1325563"/>
          </a:xfrm>
        </p:spPr>
        <p:txBody>
          <a:bodyPr/>
          <a:lstStyle/>
          <a:p>
            <a:r>
              <a:rPr lang="en-AU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3CDE59-4508-4A84-9B62-1BC84F15F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4179"/>
            <a:ext cx="10515600" cy="5200999"/>
          </a:xfrm>
        </p:spPr>
        <p:txBody>
          <a:bodyPr>
            <a:normAutofit/>
          </a:bodyPr>
          <a:lstStyle/>
          <a:p>
            <a:r>
              <a:rPr lang="en-AU" dirty="0"/>
              <a:t>3D Printing Guidelines</a:t>
            </a:r>
          </a:p>
          <a:p>
            <a:pPr lvl="1"/>
            <a:r>
              <a:rPr lang="en-AU" sz="2800" dirty="0"/>
              <a:t>Round Table </a:t>
            </a:r>
            <a:r>
              <a:rPr lang="en-AU" sz="2800" dirty="0">
                <a:hlinkClick r:id="rId2"/>
              </a:rPr>
              <a:t>https://printdisability.org/guidelines/3d-prints/</a:t>
            </a:r>
            <a:r>
              <a:rPr lang="en-AU" sz="2800" dirty="0"/>
              <a:t> </a:t>
            </a:r>
          </a:p>
          <a:p>
            <a:r>
              <a:rPr lang="en-AU" dirty="0"/>
              <a:t>Repositories of existing models</a:t>
            </a:r>
          </a:p>
          <a:p>
            <a:r>
              <a:rPr lang="en-AU" dirty="0"/>
              <a:t>Automated tools</a:t>
            </a:r>
          </a:p>
          <a:p>
            <a:pPr lvl="1"/>
            <a:r>
              <a:rPr lang="en-AU" sz="2800" dirty="0" err="1">
                <a:hlinkClick r:id="rId3"/>
              </a:rPr>
              <a:t>TouchMapper</a:t>
            </a:r>
            <a:endParaRPr lang="en-AU" sz="2800" dirty="0"/>
          </a:p>
          <a:p>
            <a:pPr lvl="1"/>
            <a:r>
              <a:rPr lang="en-AU" sz="2800" dirty="0">
                <a:hlinkClick r:id="rId4"/>
              </a:rPr>
              <a:t>Terrain2stl</a:t>
            </a:r>
            <a:endParaRPr lang="en-AU" sz="2800" dirty="0"/>
          </a:p>
          <a:p>
            <a:pPr lvl="1"/>
            <a:r>
              <a:rPr lang="en-AU" sz="2800" dirty="0">
                <a:hlinkClick r:id="rId5"/>
              </a:rPr>
              <a:t>Braille-gen</a:t>
            </a:r>
            <a:r>
              <a:rPr lang="en-AU" sz="2800" dirty="0"/>
              <a:t> </a:t>
            </a:r>
          </a:p>
          <a:p>
            <a:r>
              <a:rPr lang="en-AU" dirty="0"/>
              <a:t>Community Groups</a:t>
            </a:r>
          </a:p>
          <a:p>
            <a:pPr lvl="1"/>
            <a:r>
              <a:rPr lang="en-AU" sz="2800" dirty="0">
                <a:hlinkClick r:id="rId6"/>
              </a:rPr>
              <a:t>ANZAGG 3D printing group</a:t>
            </a:r>
            <a:endParaRPr lang="en-AU" sz="2800" dirty="0"/>
          </a:p>
          <a:p>
            <a:pPr lvl="1"/>
            <a:r>
              <a:rPr lang="en-AU" sz="2800" dirty="0"/>
              <a:t>3D for Educators with TSBVI</a:t>
            </a:r>
          </a:p>
          <a:p>
            <a:pPr lvl="1"/>
            <a:r>
              <a:rPr lang="en-AU" sz="2800" dirty="0">
                <a:hlinkClick r:id="rId7"/>
              </a:rPr>
              <a:t>Tactile Media Alliance</a:t>
            </a:r>
            <a:endParaRPr lang="en-AU" sz="2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C2BCA6-8E8F-46FB-9A69-FE9C7E7A48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1549" y="2661694"/>
            <a:ext cx="5810451" cy="4194624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C8843ED-4D3C-4928-8371-5EBC9FD17935}"/>
              </a:ext>
            </a:extLst>
          </p:cNvPr>
          <p:cNvCxnSpPr>
            <a:cxnSpLocks/>
          </p:cNvCxnSpPr>
          <p:nvPr/>
        </p:nvCxnSpPr>
        <p:spPr>
          <a:xfrm>
            <a:off x="5723467" y="2523067"/>
            <a:ext cx="566312" cy="134008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07471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83696-4A5D-4E21-9B08-E479FE34C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91"/>
            <a:ext cx="10515600" cy="1325563"/>
          </a:xfrm>
        </p:spPr>
        <p:txBody>
          <a:bodyPr/>
          <a:lstStyle/>
          <a:p>
            <a:r>
              <a:rPr lang="en-AU" dirty="0"/>
              <a:t>Contacts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4B1008-5C6E-4E13-8726-574CD2984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9491"/>
            <a:ext cx="10515600" cy="4351338"/>
          </a:xfrm>
        </p:spPr>
        <p:txBody>
          <a:bodyPr/>
          <a:lstStyle/>
          <a:p>
            <a:r>
              <a:rPr lang="en-AU" dirty="0">
                <a:hlinkClick r:id="rId2"/>
              </a:rPr>
              <a:t>Leona.Holloway@monash.edu</a:t>
            </a:r>
            <a:endParaRPr lang="en-AU" dirty="0"/>
          </a:p>
          <a:p>
            <a:r>
              <a:rPr lang="en-AU" dirty="0"/>
              <a:t>Research papers on </a:t>
            </a:r>
            <a:r>
              <a:rPr lang="en-AU" dirty="0">
                <a:hlinkClick r:id="rId3"/>
              </a:rPr>
              <a:t>Google Scholar</a:t>
            </a:r>
            <a:endParaRPr lang="en-AU" dirty="0"/>
          </a:p>
          <a:p>
            <a:r>
              <a:rPr lang="en-AU" dirty="0"/>
              <a:t>ANZAGG </a:t>
            </a:r>
            <a:r>
              <a:rPr lang="en-AU" dirty="0">
                <a:hlinkClick r:id="rId4"/>
              </a:rPr>
              <a:t>https://printdisability.org/about-us/accessible-graphics/</a:t>
            </a:r>
            <a:r>
              <a:rPr lang="en-AU" dirty="0"/>
              <a:t> </a:t>
            </a:r>
          </a:p>
          <a:p>
            <a:r>
              <a:rPr lang="en-AU" dirty="0"/>
              <a:t>Monash Assistive Technology &amp; Society </a:t>
            </a:r>
            <a:r>
              <a:rPr lang="en-AU" dirty="0">
                <a:hlinkClick r:id="rId5"/>
              </a:rPr>
              <a:t>https://www.monash.edu/mats/</a:t>
            </a:r>
            <a:r>
              <a:rPr lang="en-AU" dirty="0"/>
              <a:t> 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90F3C5E-256E-418E-95FA-D557510852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7270" y="4030426"/>
            <a:ext cx="4137459" cy="2716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98415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369E1-C737-48A9-A821-D5CE03467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0261"/>
            <a:ext cx="10515600" cy="1325563"/>
          </a:xfrm>
        </p:spPr>
        <p:txBody>
          <a:bodyPr/>
          <a:lstStyle/>
          <a:p>
            <a:r>
              <a:rPr lang="en-AU" dirty="0"/>
              <a:t>Bonus Content: 3D printing for braille literacy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798B759-3974-4C61-93CA-7B0E0F8F46A5}"/>
              </a:ext>
            </a:extLst>
          </p:cNvPr>
          <p:cNvGrpSpPr/>
          <p:nvPr/>
        </p:nvGrpSpPr>
        <p:grpSpPr>
          <a:xfrm>
            <a:off x="813870" y="1056679"/>
            <a:ext cx="6145730" cy="2776106"/>
            <a:chOff x="813870" y="1056679"/>
            <a:chExt cx="6145730" cy="2776106"/>
          </a:xfrm>
        </p:grpSpPr>
        <p:pic>
          <p:nvPicPr>
            <p:cNvPr id="6" name="Picture 5" descr="3D printed beads with indented print on one side and raised braille on the other">
              <a:extLst>
                <a:ext uri="{FF2B5EF4-FFF2-40B4-BE49-F238E27FC236}">
                  <a16:creationId xmlns:a16="http://schemas.microsoft.com/office/drawing/2014/main" id="{5B436B1C-22E3-4BD7-AC0E-5B33BB1B09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63600" y="1056679"/>
              <a:ext cx="2673487" cy="2406774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365024A-CBCD-412F-BE52-D5358E56708F}"/>
                </a:ext>
              </a:extLst>
            </p:cNvPr>
            <p:cNvSpPr txBox="1"/>
            <p:nvPr/>
          </p:nvSpPr>
          <p:spPr>
            <a:xfrm>
              <a:off x="813870" y="3463453"/>
              <a:ext cx="614573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AU" dirty="0"/>
                <a:t>thing:4875770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FC6AC7B-A55A-410B-93EA-A68CF7819275}"/>
              </a:ext>
            </a:extLst>
          </p:cNvPr>
          <p:cNvGrpSpPr/>
          <p:nvPr/>
        </p:nvGrpSpPr>
        <p:grpSpPr>
          <a:xfrm>
            <a:off x="589280" y="4034722"/>
            <a:ext cx="6150542" cy="2655449"/>
            <a:chOff x="589280" y="4034722"/>
            <a:chExt cx="6150542" cy="2655449"/>
          </a:xfrm>
        </p:grpSpPr>
        <p:pic>
          <p:nvPicPr>
            <p:cNvPr id="10" name="Picture 9" descr="3D printed boggle cubes with print and braille">
              <a:extLst>
                <a:ext uri="{FF2B5EF4-FFF2-40B4-BE49-F238E27FC236}">
                  <a16:creationId xmlns:a16="http://schemas.microsoft.com/office/drawing/2014/main" id="{7F9B0BF6-3BD3-4B65-B946-E5D263DCC9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9280" y="4034722"/>
              <a:ext cx="3168813" cy="2286117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248A0C6-33F7-4518-906B-AE272D0D9190}"/>
                </a:ext>
              </a:extLst>
            </p:cNvPr>
            <p:cNvSpPr txBox="1"/>
            <p:nvPr/>
          </p:nvSpPr>
          <p:spPr>
            <a:xfrm>
              <a:off x="589280" y="6320839"/>
              <a:ext cx="615054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AU" dirty="0"/>
                <a:t>thing:4908196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019A87E-0867-4CA4-B4DE-63EDD6F167BF}"/>
              </a:ext>
            </a:extLst>
          </p:cNvPr>
          <p:cNvGrpSpPr/>
          <p:nvPr/>
        </p:nvGrpSpPr>
        <p:grpSpPr>
          <a:xfrm>
            <a:off x="4394468" y="1064423"/>
            <a:ext cx="2812215" cy="2804862"/>
            <a:chOff x="4394468" y="1064423"/>
            <a:chExt cx="2812215" cy="2804862"/>
          </a:xfrm>
        </p:grpSpPr>
        <p:pic>
          <p:nvPicPr>
            <p:cNvPr id="14" name="Picture 13" descr="3D printed square tiles with a letter in print and braille on each tile">
              <a:extLst>
                <a:ext uri="{FF2B5EF4-FFF2-40B4-BE49-F238E27FC236}">
                  <a16:creationId xmlns:a16="http://schemas.microsoft.com/office/drawing/2014/main" id="{BF8556AD-F88E-4EDF-81E5-476C915802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33196" y="1064423"/>
              <a:ext cx="2673487" cy="2391286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7F7A4B7-111D-42EA-91B8-81D9310E8236}"/>
                </a:ext>
              </a:extLst>
            </p:cNvPr>
            <p:cNvSpPr txBox="1"/>
            <p:nvPr/>
          </p:nvSpPr>
          <p:spPr>
            <a:xfrm>
              <a:off x="4394468" y="3499953"/>
              <a:ext cx="281221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AU" dirty="0"/>
                <a:t>thing:4692311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318785A9-7069-4D0F-A2C0-3B00A0C5841F}"/>
              </a:ext>
            </a:extLst>
          </p:cNvPr>
          <p:cNvGrpSpPr/>
          <p:nvPr/>
        </p:nvGrpSpPr>
        <p:grpSpPr>
          <a:xfrm>
            <a:off x="4491436" y="4034722"/>
            <a:ext cx="6150542" cy="2721769"/>
            <a:chOff x="4491436" y="4034722"/>
            <a:chExt cx="6150542" cy="2721769"/>
          </a:xfrm>
        </p:grpSpPr>
        <p:pic>
          <p:nvPicPr>
            <p:cNvPr id="18" name="Picture 17" descr="3D printed stamps for playdough with braille letters. ">
              <a:extLst>
                <a:ext uri="{FF2B5EF4-FFF2-40B4-BE49-F238E27FC236}">
                  <a16:creationId xmlns:a16="http://schemas.microsoft.com/office/drawing/2014/main" id="{9388F204-BC5E-443A-B725-2FEC032F9A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91436" y="4034722"/>
              <a:ext cx="2978303" cy="2349621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91AB41D-1D95-4DFB-952A-5C2AEB37CC2C}"/>
                </a:ext>
              </a:extLst>
            </p:cNvPr>
            <p:cNvSpPr txBox="1"/>
            <p:nvPr/>
          </p:nvSpPr>
          <p:spPr>
            <a:xfrm>
              <a:off x="4491436" y="6387159"/>
              <a:ext cx="615054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AU" dirty="0"/>
                <a:t>thing:4919848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0494B18-2667-4F08-A098-E46D9FE32D8D}"/>
              </a:ext>
            </a:extLst>
          </p:cNvPr>
          <p:cNvGrpSpPr/>
          <p:nvPr/>
        </p:nvGrpSpPr>
        <p:grpSpPr>
          <a:xfrm>
            <a:off x="8137267" y="1036660"/>
            <a:ext cx="6150542" cy="2625837"/>
            <a:chOff x="8137267" y="1036660"/>
            <a:chExt cx="6150542" cy="2625837"/>
          </a:xfrm>
        </p:grpSpPr>
        <p:pic>
          <p:nvPicPr>
            <p:cNvPr id="22" name="Picture 21" descr="Perkins brailler with a 3D printed &quot;finger guide&quot; - vertical bars between the keys to stop the fingers from sliding out of place.">
              <a:extLst>
                <a:ext uri="{FF2B5EF4-FFF2-40B4-BE49-F238E27FC236}">
                  <a16:creationId xmlns:a16="http://schemas.microsoft.com/office/drawing/2014/main" id="{7CF80929-2C71-449B-BAD5-ACE151E5201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214269" y="1036660"/>
              <a:ext cx="3124361" cy="2197213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96CE2A6-479A-4CD4-8683-F8E555070288}"/>
                </a:ext>
              </a:extLst>
            </p:cNvPr>
            <p:cNvSpPr txBox="1"/>
            <p:nvPr/>
          </p:nvSpPr>
          <p:spPr>
            <a:xfrm>
              <a:off x="8137267" y="3293165"/>
              <a:ext cx="615054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AU" dirty="0"/>
                <a:t>thing:6767905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97ABF27-9450-432B-9D91-6486260DC05A}"/>
              </a:ext>
            </a:extLst>
          </p:cNvPr>
          <p:cNvGrpSpPr/>
          <p:nvPr/>
        </p:nvGrpSpPr>
        <p:grpSpPr>
          <a:xfrm>
            <a:off x="8183601" y="3779876"/>
            <a:ext cx="7194884" cy="3120434"/>
            <a:chOff x="8183601" y="3779876"/>
            <a:chExt cx="7194884" cy="3120434"/>
          </a:xfrm>
        </p:grpSpPr>
        <p:pic>
          <p:nvPicPr>
            <p:cNvPr id="26" name="Picture 25" descr="3D printed braille dice">
              <a:extLst>
                <a:ext uri="{FF2B5EF4-FFF2-40B4-BE49-F238E27FC236}">
                  <a16:creationId xmlns:a16="http://schemas.microsoft.com/office/drawing/2014/main" id="{1703F1B4-5D95-4DA0-B0DE-4278F5A2A3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t="5516"/>
            <a:stretch/>
          </p:blipFill>
          <p:spPr>
            <a:xfrm>
              <a:off x="8226970" y="3779876"/>
              <a:ext cx="3111660" cy="2778032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FD3E99F-797E-4354-8B5E-AF4E63816E6F}"/>
                </a:ext>
              </a:extLst>
            </p:cNvPr>
            <p:cNvSpPr txBox="1"/>
            <p:nvPr/>
          </p:nvSpPr>
          <p:spPr>
            <a:xfrm>
              <a:off x="8183601" y="6530978"/>
              <a:ext cx="71948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AU" dirty="0"/>
                <a:t>thing:2836494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73707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369E1-C737-48A9-A821-D5CE03467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0261"/>
            <a:ext cx="10515600" cy="1325563"/>
          </a:xfrm>
        </p:spPr>
        <p:txBody>
          <a:bodyPr/>
          <a:lstStyle/>
          <a:p>
            <a:r>
              <a:rPr lang="en-AU" dirty="0"/>
              <a:t>Bonus Content: 3D printing for the classroom</a:t>
            </a:r>
          </a:p>
        </p:txBody>
      </p:sp>
      <p:pic>
        <p:nvPicPr>
          <p:cNvPr id="14" name="Picture 13" descr="3D printed map of the arctic circle with raised land and a pole in the middle where the ice shelf from various years are stacked up, showing melt over time">
            <a:extLst>
              <a:ext uri="{FF2B5EF4-FFF2-40B4-BE49-F238E27FC236}">
                <a16:creationId xmlns:a16="http://schemas.microsoft.com/office/drawing/2014/main" id="{9FBB7AFC-81E7-4A33-B1EA-7B418AC6CE4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524" y="953603"/>
            <a:ext cx="2761938" cy="2633839"/>
          </a:xfrm>
          <a:prstGeom prst="rect">
            <a:avLst/>
          </a:prstGeom>
        </p:spPr>
      </p:pic>
      <p:pic>
        <p:nvPicPr>
          <p:cNvPr id="16" name="Picture 15" descr="3D printed Egyptian pyramid showing the internal and external structures">
            <a:extLst>
              <a:ext uri="{FF2B5EF4-FFF2-40B4-BE49-F238E27FC236}">
                <a16:creationId xmlns:a16="http://schemas.microsoft.com/office/drawing/2014/main" id="{E4DB846E-5B2F-4A88-8F70-9BDAB8EE17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692" y="1113579"/>
            <a:ext cx="3085142" cy="2315421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F17A838A-1078-4974-85F6-90ED5B5E4F93}"/>
              </a:ext>
            </a:extLst>
          </p:cNvPr>
          <p:cNvGrpSpPr/>
          <p:nvPr/>
        </p:nvGrpSpPr>
        <p:grpSpPr>
          <a:xfrm>
            <a:off x="4283868" y="3900653"/>
            <a:ext cx="2900929" cy="2871977"/>
            <a:chOff x="4283868" y="3900653"/>
            <a:chExt cx="2900929" cy="2871977"/>
          </a:xfrm>
        </p:grpSpPr>
        <p:pic>
          <p:nvPicPr>
            <p:cNvPr id="6" name="Picture 5" descr="3D printed Bohr's model of the atom with holes were electrons can be inserted">
              <a:extLst>
                <a:ext uri="{FF2B5EF4-FFF2-40B4-BE49-F238E27FC236}">
                  <a16:creationId xmlns:a16="http://schemas.microsoft.com/office/drawing/2014/main" id="{F7877F14-6FF4-448C-A894-2609F4BE45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49180" y="3900653"/>
              <a:ext cx="2761937" cy="2511358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8952D14-443C-410C-88EA-E6578921C878}"/>
                </a:ext>
              </a:extLst>
            </p:cNvPr>
            <p:cNvSpPr txBox="1"/>
            <p:nvPr/>
          </p:nvSpPr>
          <p:spPr>
            <a:xfrm>
              <a:off x="4283868" y="6403298"/>
              <a:ext cx="290092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AU" dirty="0"/>
                <a:t>thing:6919532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B7FE978-7B3D-4051-931E-10B23A29031F}"/>
              </a:ext>
            </a:extLst>
          </p:cNvPr>
          <p:cNvGrpSpPr/>
          <p:nvPr/>
        </p:nvGrpSpPr>
        <p:grpSpPr>
          <a:xfrm>
            <a:off x="7907670" y="1113579"/>
            <a:ext cx="3481062" cy="2754808"/>
            <a:chOff x="7907670" y="1113579"/>
            <a:chExt cx="3481062" cy="2754808"/>
          </a:xfrm>
        </p:grpSpPr>
        <p:pic>
          <p:nvPicPr>
            <p:cNvPr id="8" name="Picture 7" descr="3D printed fraction stacker with fraction sizes in print and braille">
              <a:extLst>
                <a:ext uri="{FF2B5EF4-FFF2-40B4-BE49-F238E27FC236}">
                  <a16:creationId xmlns:a16="http://schemas.microsoft.com/office/drawing/2014/main" id="{B0B256C5-1D53-42C4-A4E9-3AE6190033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07670" y="1113579"/>
              <a:ext cx="3481062" cy="2315421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2E351C6-24AB-4FD5-B47C-AA39E0785562}"/>
                </a:ext>
              </a:extLst>
            </p:cNvPr>
            <p:cNvSpPr txBox="1"/>
            <p:nvPr/>
          </p:nvSpPr>
          <p:spPr>
            <a:xfrm>
              <a:off x="7907670" y="3499055"/>
              <a:ext cx="253007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AU" dirty="0"/>
                <a:t>thing:6828617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55835EA-399A-40E8-B576-4A63F34F333A}"/>
              </a:ext>
            </a:extLst>
          </p:cNvPr>
          <p:cNvGrpSpPr/>
          <p:nvPr/>
        </p:nvGrpSpPr>
        <p:grpSpPr>
          <a:xfrm>
            <a:off x="628372" y="3900653"/>
            <a:ext cx="2575391" cy="2880690"/>
            <a:chOff x="628372" y="3900653"/>
            <a:chExt cx="2575391" cy="2880690"/>
          </a:xfrm>
        </p:grpSpPr>
        <p:pic>
          <p:nvPicPr>
            <p:cNvPr id="10" name="Picture 9" descr="3D printed hexagonal tiles with various components of the food web and square connecting tiles with different types of arrows">
              <a:extLst>
                <a:ext uri="{FF2B5EF4-FFF2-40B4-BE49-F238E27FC236}">
                  <a16:creationId xmlns:a16="http://schemas.microsoft.com/office/drawing/2014/main" id="{887EF804-BF45-4107-80AF-20ABF9F1ABD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3691" y="3900653"/>
              <a:ext cx="2530072" cy="2502645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7C54103-5DA8-40E9-8808-DF197E9E4C75}"/>
                </a:ext>
              </a:extLst>
            </p:cNvPr>
            <p:cNvSpPr txBox="1"/>
            <p:nvPr/>
          </p:nvSpPr>
          <p:spPr>
            <a:xfrm>
              <a:off x="628372" y="6412011"/>
              <a:ext cx="177437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AU" dirty="0"/>
                <a:t>thing:5782299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90BB521F-1663-43CA-9E21-2C480511F076}"/>
              </a:ext>
            </a:extLst>
          </p:cNvPr>
          <p:cNvSpPr txBox="1"/>
          <p:nvPr/>
        </p:nvSpPr>
        <p:spPr>
          <a:xfrm>
            <a:off x="4289646" y="3398420"/>
            <a:ext cx="19703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dirty="0"/>
              <a:t>thing:6090079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9C93A44-D2FF-4816-B7D0-5B17E2079120}"/>
              </a:ext>
            </a:extLst>
          </p:cNvPr>
          <p:cNvSpPr txBox="1"/>
          <p:nvPr/>
        </p:nvSpPr>
        <p:spPr>
          <a:xfrm>
            <a:off x="673691" y="3469227"/>
            <a:ext cx="30851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dirty="0"/>
              <a:t>thing:6090007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BAFEA0A-5FEE-4569-9613-2277462F4ABC}"/>
              </a:ext>
            </a:extLst>
          </p:cNvPr>
          <p:cNvGrpSpPr/>
          <p:nvPr/>
        </p:nvGrpSpPr>
        <p:grpSpPr>
          <a:xfrm>
            <a:off x="7907670" y="3900653"/>
            <a:ext cx="3337274" cy="2826327"/>
            <a:chOff x="7907670" y="3900653"/>
            <a:chExt cx="3337274" cy="2826327"/>
          </a:xfrm>
        </p:grpSpPr>
        <p:pic>
          <p:nvPicPr>
            <p:cNvPr id="12" name="Picture 11" descr="3D printed frog dissection with squishy organs that can be removed">
              <a:extLst>
                <a:ext uri="{FF2B5EF4-FFF2-40B4-BE49-F238E27FC236}">
                  <a16:creationId xmlns:a16="http://schemas.microsoft.com/office/drawing/2014/main" id="{F48F857E-5D4D-4D9B-9CDE-7F392B3B1C3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7670" y="3900653"/>
              <a:ext cx="3337274" cy="2502956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ADBD080-9947-4797-AF7A-7C67D8BEF4EA}"/>
                </a:ext>
              </a:extLst>
            </p:cNvPr>
            <p:cNvSpPr txBox="1"/>
            <p:nvPr/>
          </p:nvSpPr>
          <p:spPr>
            <a:xfrm>
              <a:off x="7907670" y="6357648"/>
              <a:ext cx="29009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dirty="0"/>
                <a:t>frog dissection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83994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369E1-C737-48A9-A821-D5CE03467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0261"/>
            <a:ext cx="10515600" cy="1325563"/>
          </a:xfrm>
        </p:spPr>
        <p:txBody>
          <a:bodyPr/>
          <a:lstStyle/>
          <a:p>
            <a:r>
              <a:rPr lang="en-AU" dirty="0"/>
              <a:t>Bonus Content: 3D printing adaptive tools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EF32056-E07A-4FB7-8C40-FA1B8EF06547}"/>
              </a:ext>
            </a:extLst>
          </p:cNvPr>
          <p:cNvGrpSpPr/>
          <p:nvPr/>
        </p:nvGrpSpPr>
        <p:grpSpPr>
          <a:xfrm>
            <a:off x="761198" y="1231787"/>
            <a:ext cx="3201363" cy="2625837"/>
            <a:chOff x="761198" y="1231787"/>
            <a:chExt cx="3201363" cy="2625837"/>
          </a:xfrm>
        </p:grpSpPr>
        <p:pic>
          <p:nvPicPr>
            <p:cNvPr id="3" name="Picture 2" descr="Perkins brailler with a 3D printed &quot;finger guide&quot; - vertical bars between the keys to stop the fingers from sliding out of place.">
              <a:extLst>
                <a:ext uri="{FF2B5EF4-FFF2-40B4-BE49-F238E27FC236}">
                  <a16:creationId xmlns:a16="http://schemas.microsoft.com/office/drawing/2014/main" id="{958C36D0-5E6B-41EA-A39E-4CA783F810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8200" y="1231787"/>
              <a:ext cx="3124361" cy="2197213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D2B5845-7A5B-49F7-96F7-5B63DAE625DF}"/>
                </a:ext>
              </a:extLst>
            </p:cNvPr>
            <p:cNvSpPr txBox="1"/>
            <p:nvPr/>
          </p:nvSpPr>
          <p:spPr>
            <a:xfrm>
              <a:off x="761198" y="3488292"/>
              <a:ext cx="20146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AU" dirty="0"/>
                <a:t>thing:6767905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7213200-4EDE-4435-A3E8-51D30A356193}"/>
              </a:ext>
            </a:extLst>
          </p:cNvPr>
          <p:cNvGrpSpPr/>
          <p:nvPr/>
        </p:nvGrpSpPr>
        <p:grpSpPr>
          <a:xfrm>
            <a:off x="4407147" y="958723"/>
            <a:ext cx="4120835" cy="2935861"/>
            <a:chOff x="4407147" y="958723"/>
            <a:chExt cx="4120835" cy="2935861"/>
          </a:xfrm>
        </p:grpSpPr>
        <p:pic>
          <p:nvPicPr>
            <p:cNvPr id="6" name="Picture 5" descr="3D printed laptop document mirror">
              <a:extLst>
                <a:ext uri="{FF2B5EF4-FFF2-40B4-BE49-F238E27FC236}">
                  <a16:creationId xmlns:a16="http://schemas.microsoft.com/office/drawing/2014/main" id="{DEA57C91-E295-46FD-9BE9-EE2F677B51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07147" y="958723"/>
              <a:ext cx="4120835" cy="242204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16EBEE1-765A-4A71-BB10-5F0AAAB05E6B}"/>
                </a:ext>
              </a:extLst>
            </p:cNvPr>
            <p:cNvSpPr txBox="1"/>
            <p:nvPr/>
          </p:nvSpPr>
          <p:spPr>
            <a:xfrm>
              <a:off x="4559967" y="3525252"/>
              <a:ext cx="19061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AU" dirty="0"/>
                <a:t>thing</a:t>
              </a:r>
              <a:r>
                <a:rPr lang="en-AU"/>
                <a:t>:4648088</a:t>
              </a:r>
              <a:endParaRPr lang="en-AU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57151F6-488D-46E2-A7E8-3329F30B1C21}"/>
              </a:ext>
            </a:extLst>
          </p:cNvPr>
          <p:cNvGrpSpPr/>
          <p:nvPr/>
        </p:nvGrpSpPr>
        <p:grpSpPr>
          <a:xfrm>
            <a:off x="838200" y="4239822"/>
            <a:ext cx="6150542" cy="2241671"/>
            <a:chOff x="838200" y="4239822"/>
            <a:chExt cx="6150542" cy="2241671"/>
          </a:xfrm>
        </p:grpSpPr>
        <p:pic>
          <p:nvPicPr>
            <p:cNvPr id="12" name="Picture 11" descr="3D printed 6-dot braille slate and stylus">
              <a:extLst>
                <a:ext uri="{FF2B5EF4-FFF2-40B4-BE49-F238E27FC236}">
                  <a16:creationId xmlns:a16="http://schemas.microsoft.com/office/drawing/2014/main" id="{D0B0DB13-8A15-4BE2-AB6A-CA2988E4D9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8200" y="4239822"/>
              <a:ext cx="3149762" cy="179079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3DE77E2-DE0A-4D27-9EC9-0DD8187F3CC8}"/>
                </a:ext>
              </a:extLst>
            </p:cNvPr>
            <p:cNvSpPr txBox="1"/>
            <p:nvPr/>
          </p:nvSpPr>
          <p:spPr>
            <a:xfrm>
              <a:off x="838200" y="6112161"/>
              <a:ext cx="615054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AU" dirty="0"/>
                <a:t>thing:539591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40D1604-35E7-47A0-8600-60361BE5E6AE}"/>
              </a:ext>
            </a:extLst>
          </p:cNvPr>
          <p:cNvGrpSpPr/>
          <p:nvPr/>
        </p:nvGrpSpPr>
        <p:grpSpPr>
          <a:xfrm>
            <a:off x="4407147" y="4239822"/>
            <a:ext cx="3796893" cy="2862908"/>
            <a:chOff x="4407147" y="4239822"/>
            <a:chExt cx="3796893" cy="2862908"/>
          </a:xfrm>
        </p:grpSpPr>
        <p:pic>
          <p:nvPicPr>
            <p:cNvPr id="15" name="Picture 14" descr="3D model design for a tactile ruler with handle">
              <a:extLst>
                <a:ext uri="{FF2B5EF4-FFF2-40B4-BE49-F238E27FC236}">
                  <a16:creationId xmlns:a16="http://schemas.microsoft.com/office/drawing/2014/main" id="{85A41915-146D-4DDF-A392-545BF5530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7147" y="4239822"/>
              <a:ext cx="3796893" cy="2056005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4B097D2-6936-45F0-BC55-A9567B8F1738}"/>
                </a:ext>
              </a:extLst>
            </p:cNvPr>
            <p:cNvSpPr txBox="1"/>
            <p:nvPr/>
          </p:nvSpPr>
          <p:spPr>
            <a:xfrm>
              <a:off x="4407147" y="6456399"/>
              <a:ext cx="1688853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AU" dirty="0"/>
                <a:t>3d </a:t>
              </a:r>
              <a:r>
                <a:rPr lang="en-AU" dirty="0" err="1"/>
                <a:t>augenbit</a:t>
              </a:r>
              <a:endParaRPr lang="en-AU" dirty="0"/>
            </a:p>
            <a:p>
              <a:endParaRPr lang="en-AU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B32A53F-0B2C-4DDF-BF73-3A17A3C32EF4}"/>
              </a:ext>
            </a:extLst>
          </p:cNvPr>
          <p:cNvGrpSpPr/>
          <p:nvPr/>
        </p:nvGrpSpPr>
        <p:grpSpPr>
          <a:xfrm>
            <a:off x="8801670" y="4137585"/>
            <a:ext cx="2391978" cy="2884980"/>
            <a:chOff x="8801670" y="4137585"/>
            <a:chExt cx="2391978" cy="2884980"/>
          </a:xfrm>
        </p:grpSpPr>
        <p:pic>
          <p:nvPicPr>
            <p:cNvPr id="17" name="Picture 16" descr="3D printed data grid with x and y axes and circles with holes at each potential data point, where push pins can be inserted. ">
              <a:extLst>
                <a:ext uri="{FF2B5EF4-FFF2-40B4-BE49-F238E27FC236}">
                  <a16:creationId xmlns:a16="http://schemas.microsoft.com/office/drawing/2014/main" id="{1A9DF68E-9A46-4A72-AD92-2981D3B84E09}"/>
                </a:ext>
              </a:extLst>
            </p:cNvPr>
            <p:cNvPicPr/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72036" b="48599"/>
            <a:stretch/>
          </p:blipFill>
          <p:spPr>
            <a:xfrm>
              <a:off x="8884118" y="4137585"/>
              <a:ext cx="2309530" cy="2318814"/>
            </a:xfrm>
            <a:prstGeom prst="rect">
              <a:avLst/>
            </a:prstGeom>
            <a:ln w="12700">
              <a:noFill/>
            </a:ln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78B1A15-7E4B-428B-B9D3-B25C7B8AC30E}"/>
                </a:ext>
              </a:extLst>
            </p:cNvPr>
            <p:cNvSpPr txBox="1"/>
            <p:nvPr/>
          </p:nvSpPr>
          <p:spPr>
            <a:xfrm>
              <a:off x="8801670" y="6376234"/>
              <a:ext cx="1688853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AU" dirty="0"/>
                <a:t>3d </a:t>
              </a:r>
              <a:r>
                <a:rPr lang="en-AU" dirty="0" err="1"/>
                <a:t>augenbit</a:t>
              </a:r>
              <a:endParaRPr lang="en-AU" dirty="0"/>
            </a:p>
            <a:p>
              <a:endParaRPr lang="en-AU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65CE783-9716-4853-94D5-BE7FBC624D2E}"/>
              </a:ext>
            </a:extLst>
          </p:cNvPr>
          <p:cNvGrpSpPr/>
          <p:nvPr/>
        </p:nvGrpSpPr>
        <p:grpSpPr>
          <a:xfrm>
            <a:off x="8851439" y="1231787"/>
            <a:ext cx="3245490" cy="2686444"/>
            <a:chOff x="8851439" y="1231787"/>
            <a:chExt cx="3245490" cy="2686444"/>
          </a:xfrm>
        </p:grpSpPr>
        <p:pic>
          <p:nvPicPr>
            <p:cNvPr id="10" name="Picture 9" descr="3D printed iPad stand">
              <a:extLst>
                <a:ext uri="{FF2B5EF4-FFF2-40B4-BE49-F238E27FC236}">
                  <a16:creationId xmlns:a16="http://schemas.microsoft.com/office/drawing/2014/main" id="{C46DFA16-9A5E-426D-89B1-E88C13A72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884118" y="1231787"/>
              <a:ext cx="3212811" cy="2270553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5897D07-B9A4-4103-87E5-CCAACA104A96}"/>
                </a:ext>
              </a:extLst>
            </p:cNvPr>
            <p:cNvSpPr txBox="1"/>
            <p:nvPr/>
          </p:nvSpPr>
          <p:spPr>
            <a:xfrm>
              <a:off x="8851439" y="3548899"/>
              <a:ext cx="158931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AU" dirty="0"/>
                <a:t>thing:418533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13865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369E1-C737-48A9-A821-D5CE03467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0261"/>
            <a:ext cx="10515600" cy="1325563"/>
          </a:xfrm>
        </p:spPr>
        <p:txBody>
          <a:bodyPr/>
          <a:lstStyle/>
          <a:p>
            <a:r>
              <a:rPr lang="en-AU" dirty="0"/>
              <a:t>Bonus Content: 3D printing guidelines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DB01D2-A486-4977-8A83-C4F9ECA4B4EF}"/>
              </a:ext>
            </a:extLst>
          </p:cNvPr>
          <p:cNvSpPr txBox="1"/>
          <p:nvPr/>
        </p:nvSpPr>
        <p:spPr>
          <a:xfrm>
            <a:off x="838200" y="1116531"/>
            <a:ext cx="10934299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/>
              <a:t>Round Table Guidelines for Producing Accessible 3D Prints</a:t>
            </a:r>
          </a:p>
          <a:p>
            <a:r>
              <a:rPr lang="en-AU" sz="2800" dirty="0">
                <a:hlinkClick r:id="rId2"/>
              </a:rPr>
              <a:t>https://printdisability.org/guidelines/3d-prints/</a:t>
            </a:r>
            <a:r>
              <a:rPr lang="en-AU" sz="28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/>
              <a:t>Organisation support for 3D printing as an accessible format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/>
              <a:t>When to use 3D printing for touch readers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/>
              <a:t>Where to find pre-existing 3D models for printing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/>
              <a:t>3D printing design software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/>
              <a:t>Design considerations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/>
              <a:t>The 3D printing process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/>
              <a:t>Other methods for creating 3D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/>
              <a:t>Labelling 3D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/>
              <a:t>Finishing – Preparing 3D printed models for touch readers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/>
              <a:t>Understanding 3D models through touch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/>
              <a:t>3D printing on paper to create tactile graphics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/>
              <a:t>Accessibility of 3D printing by people who are blind or have low vision</a:t>
            </a:r>
          </a:p>
        </p:txBody>
      </p:sp>
    </p:spTree>
    <p:extLst>
      <p:ext uri="{BB962C8B-B14F-4D97-AF65-F5344CB8AC3E}">
        <p14:creationId xmlns:p14="http://schemas.microsoft.com/office/powerpoint/2010/main" val="40986892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6D451-BDA4-438A-9570-9E2535564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507" y="8991"/>
            <a:ext cx="11790947" cy="1325563"/>
          </a:xfrm>
        </p:spPr>
        <p:txBody>
          <a:bodyPr/>
          <a:lstStyle/>
          <a:p>
            <a:r>
              <a:rPr lang="en-AU" dirty="0"/>
              <a:t>Bonus study: Personalised cruise ship map &amp; model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690D6-2A77-4AFC-944C-577A0B14A8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9491"/>
            <a:ext cx="10625488" cy="4351338"/>
          </a:xfrm>
        </p:spPr>
        <p:txBody>
          <a:bodyPr/>
          <a:lstStyle/>
          <a:p>
            <a:pPr marL="0" indent="0">
              <a:buNone/>
            </a:pPr>
            <a:r>
              <a:rPr lang="en-AU" b="1" dirty="0"/>
              <a:t>Context</a:t>
            </a:r>
          </a:p>
          <a:p>
            <a:r>
              <a:rPr lang="en-AU" dirty="0"/>
              <a:t>Solo travel on a large cruise ship with complex layout</a:t>
            </a:r>
          </a:p>
          <a:p>
            <a:pPr marL="0" indent="0">
              <a:buNone/>
            </a:pPr>
            <a:r>
              <a:rPr lang="en-AU" b="1" dirty="0"/>
              <a:t>Findings </a:t>
            </a:r>
          </a:p>
          <a:p>
            <a:r>
              <a:rPr lang="en-AU" dirty="0"/>
              <a:t>More likely to take a 3D printed map with you because:</a:t>
            </a:r>
          </a:p>
          <a:p>
            <a:pPr lvl="1"/>
            <a:r>
              <a:rPr lang="en-AU" sz="2800" dirty="0"/>
              <a:t>It is robust</a:t>
            </a:r>
          </a:p>
          <a:p>
            <a:pPr lvl="1"/>
            <a:r>
              <a:rPr lang="en-AU" sz="2800" dirty="0"/>
              <a:t>It is appealing</a:t>
            </a:r>
          </a:p>
          <a:p>
            <a:r>
              <a:rPr lang="en-AU" dirty="0"/>
              <a:t>Easier to understand complex multi-level layout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C1F9AB-75D2-463E-9C4E-F5C3D1E3915F}"/>
              </a:ext>
            </a:extLst>
          </p:cNvPr>
          <p:cNvSpPr txBox="1"/>
          <p:nvPr/>
        </p:nvSpPr>
        <p:spPr>
          <a:xfrm>
            <a:off x="93846" y="6365325"/>
            <a:ext cx="60976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Stephens et al. “Smooth Sailing”, ASSETS 2020</a:t>
            </a:r>
            <a:endParaRPr lang="en-AU" dirty="0"/>
          </a:p>
        </p:txBody>
      </p:sp>
      <p:pic>
        <p:nvPicPr>
          <p:cNvPr id="6" name="Picture 5" descr="3D printed model of a cruise ship with complex structures on the top decks. ">
            <a:extLst>
              <a:ext uri="{FF2B5EF4-FFF2-40B4-BE49-F238E27FC236}">
                <a16:creationId xmlns:a16="http://schemas.microsoft.com/office/drawing/2014/main" id="{348D88EC-B2E0-4FE0-88EB-BAA40B0B93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0886" y="3529646"/>
            <a:ext cx="3841114" cy="2426120"/>
          </a:xfrm>
          <a:prstGeom prst="rect">
            <a:avLst/>
          </a:prstGeom>
        </p:spPr>
      </p:pic>
      <p:pic>
        <p:nvPicPr>
          <p:cNvPr id="7" name="Picture 6" descr="3D printed model of a cruise ship's lido deck with deck, pool, bar, icecream store, lifts and spa. ">
            <a:extLst>
              <a:ext uri="{FF2B5EF4-FFF2-40B4-BE49-F238E27FC236}">
                <a16:creationId xmlns:a16="http://schemas.microsoft.com/office/drawing/2014/main" id="{D85856CA-AE41-4CFB-A558-C19161D6A0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82960" y="3515770"/>
            <a:ext cx="6067926" cy="4550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6330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22D666E3CEA8428713096C4BCC37D8" ma:contentTypeVersion="17" ma:contentTypeDescription="Create a new document." ma:contentTypeScope="" ma:versionID="78c2f551a6e7832a5d7d25036a69472c">
  <xsd:schema xmlns:xsd="http://www.w3.org/2001/XMLSchema" xmlns:xs="http://www.w3.org/2001/XMLSchema" xmlns:p="http://schemas.microsoft.com/office/2006/metadata/properties" xmlns:ns2="5d07fe32-ef87-491a-ae2d-e28f29d6197a" xmlns:ns3="f06ad736-34eb-45ab-8960-cf34462ae2fa" targetNamespace="http://schemas.microsoft.com/office/2006/metadata/properties" ma:root="true" ma:fieldsID="5ec3ccc289ab3c32b1de25aa8e9cc086" ns2:_="" ns3:_="">
    <xsd:import namespace="5d07fe32-ef87-491a-ae2d-e28f29d6197a"/>
    <xsd:import namespace="f06ad736-34eb-45ab-8960-cf34462ae2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07fe32-ef87-491a-ae2d-e28f29d619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5c1854b5-bd4e-41ce-b0c0-febb1f37665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6ad736-34eb-45ab-8960-cf34462ae2f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a50dfe67-dafe-4ac7-b1d8-89efb45fc652}" ma:internalName="TaxCatchAll" ma:showField="CatchAllData" ma:web="f06ad736-34eb-45ab-8960-cf34462ae2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d07fe32-ef87-491a-ae2d-e28f29d6197a">
      <Terms xmlns="http://schemas.microsoft.com/office/infopath/2007/PartnerControls"/>
    </lcf76f155ced4ddcb4097134ff3c332f>
    <TaxCatchAll xmlns="f06ad736-34eb-45ab-8960-cf34462ae2fa" xsi:nil="true"/>
  </documentManagement>
</p:properties>
</file>

<file path=customXml/itemProps1.xml><?xml version="1.0" encoding="utf-8"?>
<ds:datastoreItem xmlns:ds="http://schemas.openxmlformats.org/officeDocument/2006/customXml" ds:itemID="{143660CC-5AF2-47D8-BFDC-97B547D1FF91}"/>
</file>

<file path=customXml/itemProps2.xml><?xml version="1.0" encoding="utf-8"?>
<ds:datastoreItem xmlns:ds="http://schemas.openxmlformats.org/officeDocument/2006/customXml" ds:itemID="{BCE31ED3-15AB-4707-9D09-A18CE6DE09D7}"/>
</file>

<file path=customXml/itemProps3.xml><?xml version="1.0" encoding="utf-8"?>
<ds:datastoreItem xmlns:ds="http://schemas.openxmlformats.org/officeDocument/2006/customXml" ds:itemID="{A2A77B47-F8FB-4772-BB89-F5395953FB20}"/>
</file>

<file path=docProps/app.xml><?xml version="1.0" encoding="utf-8"?>
<Properties xmlns="http://schemas.openxmlformats.org/officeDocument/2006/extended-properties" xmlns:vt="http://schemas.openxmlformats.org/officeDocument/2006/docPropsVTypes">
  <TotalTime>4644</TotalTime>
  <Words>1391</Words>
  <Application>Microsoft Office PowerPoint</Application>
  <PresentationFormat>Widescreen</PresentationFormat>
  <Paragraphs>212</Paragraphs>
  <Slides>29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Atkinson Hyperlegible</vt:lpstr>
      <vt:lpstr>Calibri</vt:lpstr>
      <vt:lpstr>Calibri Light</vt:lpstr>
      <vt:lpstr>Google Sans</vt:lpstr>
      <vt:lpstr>Office Theme</vt:lpstr>
      <vt:lpstr>3D printing for tactile mapping and icons</vt:lpstr>
      <vt:lpstr>Acknowledgement of Country</vt:lpstr>
      <vt:lpstr>Beginning the journey</vt:lpstr>
      <vt:lpstr>Beginning the Journey of Discovery</vt:lpstr>
      <vt:lpstr>Grab bag study</vt:lpstr>
      <vt:lpstr>3D printing for mapping </vt:lpstr>
      <vt:lpstr>Study 1: Comparative study using maps</vt:lpstr>
      <vt:lpstr>Study 1: Comparative study using maps</vt:lpstr>
      <vt:lpstr>Study 2: Large-Scale Event Map</vt:lpstr>
      <vt:lpstr>Study 2: Large-Scale Event Map</vt:lpstr>
      <vt:lpstr>Study 3: Heritage site interactive map</vt:lpstr>
      <vt:lpstr>Study 3: Heritage site interactive map</vt:lpstr>
      <vt:lpstr>Study 4: Street crossing components</vt:lpstr>
      <vt:lpstr>Study 4: Street crossing components</vt:lpstr>
      <vt:lpstr>TactIcons</vt:lpstr>
      <vt:lpstr>TactIcons development</vt:lpstr>
      <vt:lpstr>What make a good TactIcon?</vt:lpstr>
      <vt:lpstr>TactIcons on self-made maps</vt:lpstr>
      <vt:lpstr>What we learned along the way</vt:lpstr>
      <vt:lpstr>Final study: uses of 3D printing</vt:lpstr>
      <vt:lpstr>Final Study: Adoption of 3D printing</vt:lpstr>
      <vt:lpstr>Emerging tactile media</vt:lpstr>
      <vt:lpstr>Resources</vt:lpstr>
      <vt:lpstr>Contacts</vt:lpstr>
      <vt:lpstr>Bonus Content: 3D printing for braille literacy</vt:lpstr>
      <vt:lpstr>Bonus Content: 3D printing for the classroom</vt:lpstr>
      <vt:lpstr>Bonus Content: 3D printing adaptive tools</vt:lpstr>
      <vt:lpstr>Bonus Content: 3D printing guidelines</vt:lpstr>
      <vt:lpstr>Bonus study: Personalised cruise ship map &amp; model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printing for tactile mapping and icons</dc:title>
  <dc:creator>Leona Holloway</dc:creator>
  <cp:lastModifiedBy>Leona Holloway</cp:lastModifiedBy>
  <cp:revision>64</cp:revision>
  <dcterms:created xsi:type="dcterms:W3CDTF">2026-05-19T17:56:10Z</dcterms:created>
  <dcterms:modified xsi:type="dcterms:W3CDTF">2026-05-25T08:34:02Z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0x0101005E22D666E3CEA8428713096C4BCC37D8</vt:lpwstr>
  </property>
</Properties>
</file>