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entation.xml" ContentType="application/vnd.openxmlformats-officedocument.presentationml.presentation.main+xml"/>
  <Override PartName="/ppt/notesSlides/notesSlide6.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86" r:id="rId3"/>
    <p:sldId id="285" r:id="rId4"/>
    <p:sldId id="260" r:id="rId5"/>
    <p:sldId id="271" r:id="rId6"/>
    <p:sldId id="261" r:id="rId7"/>
    <p:sldId id="264" r:id="rId8"/>
    <p:sldId id="266" r:id="rId9"/>
    <p:sldId id="287" r:id="rId10"/>
    <p:sldId id="280" r:id="rId11"/>
    <p:sldId id="281" r:id="rId12"/>
    <p:sldId id="282" r:id="rId13"/>
    <p:sldId id="267" r:id="rId14"/>
    <p:sldId id="272" r:id="rId15"/>
    <p:sldId id="273" r:id="rId16"/>
    <p:sldId id="274" r:id="rId17"/>
    <p:sldId id="275" r:id="rId18"/>
    <p:sldId id="278" r:id="rId19"/>
    <p:sldId id="279" r:id="rId20"/>
    <p:sldId id="270" r:id="rId21"/>
    <p:sldId id="28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068686-4C11-4188-A0DD-10181B86B4D9}" v="1" dt="2026-05-19T19:06:09.2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snapToGrid="0">
      <p:cViewPr varScale="1">
        <p:scale>
          <a:sx n="95" d="100"/>
          <a:sy n="95" d="100"/>
        </p:scale>
        <p:origin x="206" y="72"/>
      </p:cViewPr>
      <p:guideLst/>
    </p:cSldViewPr>
  </p:slideViewPr>
  <p:notesTextViewPr>
    <p:cViewPr>
      <p:scale>
        <a:sx n="1" d="1"/>
        <a:sy n="1" d="1"/>
      </p:scale>
      <p:origin x="0" y="0"/>
    </p:cViewPr>
  </p:notesTextViewPr>
  <p:notesViewPr>
    <p:cSldViewPr snapToGrid="0">
      <p:cViewPr varScale="1">
        <p:scale>
          <a:sx n="69" d="100"/>
          <a:sy n="69" d="100"/>
        </p:scale>
        <p:origin x="3082" y="8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 Id="rId30"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D0F23F-CC2B-45F8-9D16-5C3FFBD64061}" type="datetimeFigureOut">
              <a:rPr lang="en-CA" smtClean="0"/>
              <a:t>2026-05-25</a:t>
            </a:fld>
            <a:endParaRPr lang="en-C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B49D07-F88C-42D0-A408-88D750CF1E0E}" type="slidenum">
              <a:rPr lang="en-CA" smtClean="0"/>
              <a:t>‹#›</a:t>
            </a:fld>
            <a:endParaRPr lang="en-CA" dirty="0"/>
          </a:p>
        </p:txBody>
      </p:sp>
    </p:spTree>
    <p:extLst>
      <p:ext uri="{BB962C8B-B14F-4D97-AF65-F5344CB8AC3E}">
        <p14:creationId xmlns:p14="http://schemas.microsoft.com/office/powerpoint/2010/main" val="4219486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braillebookstore.com/"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dirty="0"/>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3B49D07-F88C-42D0-A408-88D750CF1E0E}" type="slidenum">
              <a:rPr lang="en-CA" smtClean="0"/>
              <a:t>1</a:t>
            </a:fld>
            <a:endParaRPr lang="en-CA" dirty="0"/>
          </a:p>
        </p:txBody>
      </p:sp>
    </p:spTree>
    <p:extLst>
      <p:ext uri="{BB962C8B-B14F-4D97-AF65-F5344CB8AC3E}">
        <p14:creationId xmlns:p14="http://schemas.microsoft.com/office/powerpoint/2010/main" val="4093658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sz="1200" kern="1200" dirty="0">
                <a:solidFill>
                  <a:schemeClr val="tx1"/>
                </a:solidFill>
                <a:effectLst/>
                <a:latin typeface="+mn-lt"/>
                <a:ea typeface="+mn-ea"/>
                <a:cs typeface="+mn-cs"/>
              </a:rPr>
              <a:t>usagers de bibliothèque peuvent encourager leur bibliothèque publique à Implémenter les programmes et les ressources de ce type.</a:t>
            </a:r>
            <a:endParaRPr lang="en-CA" sz="1200" kern="1200"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Si vous travaillez dans une bibliothèque , ces ressources  peuvent vous aider à planifier des programmes et à améliorer l'accessibilité dans votre bibliothèque. </a:t>
            </a:r>
            <a:endParaRPr lang="en-CA" sz="1200" kern="1200"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Si vous exercez une autre profession , ces ressources sont idéales pour être intégrées dans les salles de classe ou d'autres environnements.</a:t>
            </a:r>
            <a:endParaRPr lang="en-CA" sz="1200" kern="1200"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Ressources bilingues</a:t>
            </a:r>
            <a:endParaRPr lang="en-CA" sz="1200" kern="1200"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Ressources en français moins nombreuses que celles en anglais.</a:t>
            </a:r>
            <a:endParaRPr lang="en-CA" sz="1200" kern="1200"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Des ressources en anglais peuvent être adaptés et utiles. </a:t>
            </a:r>
            <a:endParaRPr lang="en-CA" sz="1200" kern="1200" dirty="0">
              <a:solidFill>
                <a:schemeClr val="tx1"/>
              </a:solidFill>
              <a:effectLst/>
              <a:latin typeface="+mn-lt"/>
              <a:ea typeface="+mn-ea"/>
              <a:cs typeface="+mn-cs"/>
            </a:endParaRPr>
          </a:p>
          <a:p>
            <a:endParaRPr lang="en-CA" dirty="0"/>
          </a:p>
        </p:txBody>
      </p:sp>
      <p:sp>
        <p:nvSpPr>
          <p:cNvPr id="4" name="Slide Number Placeholder 3"/>
          <p:cNvSpPr>
            <a:spLocks noGrp="1"/>
          </p:cNvSpPr>
          <p:nvPr>
            <p:ph type="sldNum" sz="quarter" idx="5"/>
          </p:nvPr>
        </p:nvSpPr>
        <p:spPr/>
        <p:txBody>
          <a:bodyPr/>
          <a:lstStyle/>
          <a:p>
            <a:fld id="{33B49D07-F88C-42D0-A408-88D750CF1E0E}" type="slidenum">
              <a:rPr lang="en-CA" smtClean="0"/>
              <a:t>2</a:t>
            </a:fld>
            <a:endParaRPr lang="en-CA" dirty="0"/>
          </a:p>
        </p:txBody>
      </p:sp>
    </p:spTree>
    <p:extLst>
      <p:ext uri="{BB962C8B-B14F-4D97-AF65-F5344CB8AC3E}">
        <p14:creationId xmlns:p14="http://schemas.microsoft.com/office/powerpoint/2010/main" val="3531431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3B49D07-F88C-42D0-A408-88D750CF1E0E}" type="slidenum">
              <a:rPr lang="en-CA" smtClean="0"/>
              <a:t>3</a:t>
            </a:fld>
            <a:endParaRPr lang="en-CA" dirty="0"/>
          </a:p>
        </p:txBody>
      </p:sp>
    </p:spTree>
    <p:extLst>
      <p:ext uri="{BB962C8B-B14F-4D97-AF65-F5344CB8AC3E}">
        <p14:creationId xmlns:p14="http://schemas.microsoft.com/office/powerpoint/2010/main" val="1650766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dirty="0"/>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3B49D07-F88C-42D0-A408-88D750CF1E0E}" type="slidenum">
              <a:rPr lang="en-CA" smtClean="0"/>
              <a:t>4</a:t>
            </a:fld>
            <a:endParaRPr lang="en-CA" dirty="0"/>
          </a:p>
        </p:txBody>
      </p:sp>
    </p:spTree>
    <p:extLst>
      <p:ext uri="{BB962C8B-B14F-4D97-AF65-F5344CB8AC3E}">
        <p14:creationId xmlns:p14="http://schemas.microsoft.com/office/powerpoint/2010/main" val="3963498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3B49D07-F88C-42D0-A408-88D750CF1E0E}" type="slidenum">
              <a:rPr lang="en-CA" smtClean="0"/>
              <a:t>5</a:t>
            </a:fld>
            <a:endParaRPr lang="en-CA" dirty="0"/>
          </a:p>
        </p:txBody>
      </p:sp>
    </p:spTree>
    <p:extLst>
      <p:ext uri="{BB962C8B-B14F-4D97-AF65-F5344CB8AC3E}">
        <p14:creationId xmlns:p14="http://schemas.microsoft.com/office/powerpoint/2010/main" val="57956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3B49D07-F88C-42D0-A408-88D750CF1E0E}" type="slidenum">
              <a:rPr lang="en-CA" smtClean="0"/>
              <a:t>6</a:t>
            </a:fld>
            <a:endParaRPr lang="en-CA" dirty="0"/>
          </a:p>
        </p:txBody>
      </p:sp>
    </p:spTree>
    <p:extLst>
      <p:ext uri="{BB962C8B-B14F-4D97-AF65-F5344CB8AC3E}">
        <p14:creationId xmlns:p14="http://schemas.microsoft.com/office/powerpoint/2010/main" val="3256404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dirty="0"/>
          </a:p>
        </p:txBody>
      </p:sp>
      <p:sp>
        <p:nvSpPr>
          <p:cNvPr id="3" name="Notes Placeholder 2"/>
          <p:cNvSpPr>
            <a:spLocks noGrp="1"/>
          </p:cNvSpPr>
          <p:nvPr>
            <p:ph type="body" idx="1"/>
          </p:nvPr>
        </p:nvSpPr>
        <p:spPr/>
        <p:txBody>
          <a:bodyPr/>
          <a:lstStyle/>
          <a:p>
            <a:r>
              <a:rPr lang="fr-CA" dirty="0"/>
              <a:t>Boîte à histoires accessibles</a:t>
            </a:r>
            <a:endParaRPr lang="fr-FR" dirty="0"/>
          </a:p>
          <a:p>
            <a:r>
              <a:rPr lang="fr-FR" dirty="0"/>
              <a:t>contenant d’objets liés à l’histoire. Par exemple, si l’histoire mentionne une pomme, une clé ou une écharpe, placez ces objets dans la boîte.</a:t>
            </a:r>
          </a:p>
          <a:p>
            <a:r>
              <a:rPr lang="fr-FR" dirty="0"/>
              <a:t>les enfants touchent les objets pendant que la partie correspondante de l’histoire est lue.</a:t>
            </a:r>
          </a:p>
          <a:p>
            <a:r>
              <a:rPr lang="fr-CA" noProof="0" dirty="0"/>
              <a:t>Frise tactile chronologique	</a:t>
            </a:r>
          </a:p>
          <a:p>
            <a:r>
              <a:rPr lang="fr-FR" dirty="0"/>
              <a:t>Utilisez différents matériaux texturés, comme du feutre, du papier sablé ou du ruban, pour représenter les différentes parties d’une histoire dans l’ordre.</a:t>
            </a:r>
          </a:p>
          <a:p>
            <a:r>
              <a:rPr lang="fr-FR" dirty="0"/>
              <a:t>Disposez-les en séquence pour que les enfants suivent l’histoire au toucher.</a:t>
            </a:r>
          </a:p>
          <a:p>
            <a:r>
              <a:rPr lang="fr-CA" noProof="0" dirty="0"/>
              <a:t>Créer un livre tactile</a:t>
            </a:r>
          </a:p>
          <a:p>
            <a:r>
              <a:rPr lang="fr-FR" noProof="0" dirty="0"/>
              <a:t>les enfants créent un petit livre tactile qui reflète l’histoire de la journée. Chaque page peut comporter un objet ou une texture collée dessus,</a:t>
            </a:r>
          </a:p>
          <a:p>
            <a:r>
              <a:rPr lang="fr-FR" noProof="0" dirty="0"/>
              <a:t>représentant un moment ou un personnage clé.</a:t>
            </a:r>
          </a:p>
          <a:p>
            <a:r>
              <a:rPr lang="fr-CA" noProof="0" dirty="0"/>
              <a:t>Itinéraires d’histoire au sol</a:t>
            </a:r>
          </a:p>
          <a:p>
            <a:r>
              <a:rPr lang="fr-FR" noProof="0" dirty="0"/>
              <a:t>Stations au sol qui représentent des scènes de l’histoire. Utilisez des textures, des objets ou de simples accessoires. Au fur et</a:t>
            </a:r>
          </a:p>
          <a:p>
            <a:r>
              <a:rPr lang="fr-FR" noProof="0" dirty="0"/>
              <a:t>à mesure que l’histoire avance, les enfants marchent ou rampent jusqu’à la station suivante pour vivre physiquement la séquence des événements.</a:t>
            </a:r>
          </a:p>
          <a:p>
            <a:r>
              <a:rPr lang="fr-CA" noProof="0" dirty="0"/>
              <a:t>Badge de nom en braille: </a:t>
            </a:r>
            <a:r>
              <a:rPr lang="fr-CA" sz="1200" kern="1200" dirty="0">
                <a:solidFill>
                  <a:schemeClr val="tx1"/>
                </a:solidFill>
                <a:effectLst/>
                <a:latin typeface="+mn-lt"/>
                <a:ea typeface="+mn-ea"/>
                <a:cs typeface="+mn-cs"/>
              </a:rPr>
              <a:t>étiquettes qui incluent à la fois de gros caractères et du braille </a:t>
            </a:r>
          </a:p>
          <a:p>
            <a:r>
              <a:rPr lang="fr-CA" sz="1200" b="1" kern="1200" dirty="0">
                <a:solidFill>
                  <a:schemeClr val="tx1"/>
                </a:solidFill>
                <a:effectLst/>
                <a:latin typeface="+mn-lt"/>
                <a:ea typeface="+mn-ea"/>
                <a:cs typeface="+mn-cs"/>
              </a:rPr>
              <a:t>Touche et raconte, sac mystère</a:t>
            </a:r>
            <a:endParaRPr lang="en-CA" sz="1200" kern="1200" dirty="0">
              <a:solidFill>
                <a:schemeClr val="tx1"/>
              </a:solidFill>
              <a:effectLst/>
              <a:latin typeface="+mn-lt"/>
              <a:ea typeface="+mn-ea"/>
              <a:cs typeface="+mn-cs"/>
            </a:endParaRPr>
          </a:p>
          <a:p>
            <a:r>
              <a:rPr lang="fr-CA" sz="1200" kern="1200" dirty="0">
                <a:solidFill>
                  <a:schemeClr val="tx1"/>
                </a:solidFill>
                <a:effectLst/>
                <a:latin typeface="+mn-lt"/>
                <a:ea typeface="+mn-ea"/>
                <a:cs typeface="+mn-cs"/>
              </a:rPr>
              <a:t>Remplissez un sac d’objets que les enfants ne peuvent pas voir. Chaque enfant tire un objet à tour de rôle, décrit sa forme, sa texture et son utilisation possible. Le groupe peut ensuite deviner ce que c’est avant de le révéler.</a:t>
            </a:r>
            <a:endParaRPr lang="en-CA" sz="1200" kern="1200" dirty="0">
              <a:solidFill>
                <a:schemeClr val="tx1"/>
              </a:solidFill>
              <a:effectLst/>
              <a:latin typeface="+mn-lt"/>
              <a:ea typeface="+mn-ea"/>
              <a:cs typeface="+mn-cs"/>
            </a:endParaRPr>
          </a:p>
          <a:p>
            <a:endParaRPr lang="fr-CA" sz="1200" kern="1200" dirty="0">
              <a:solidFill>
                <a:schemeClr val="tx1"/>
              </a:solidFill>
              <a:effectLst/>
              <a:latin typeface="+mn-lt"/>
              <a:ea typeface="+mn-ea"/>
              <a:cs typeface="+mn-cs"/>
            </a:endParaRPr>
          </a:p>
          <a:p>
            <a:endParaRPr lang="fr-CA" noProof="0" dirty="0"/>
          </a:p>
        </p:txBody>
      </p:sp>
      <p:sp>
        <p:nvSpPr>
          <p:cNvPr id="4" name="Slide Number Placeholder 3"/>
          <p:cNvSpPr>
            <a:spLocks noGrp="1"/>
          </p:cNvSpPr>
          <p:nvPr>
            <p:ph type="sldNum" sz="quarter" idx="5"/>
          </p:nvPr>
        </p:nvSpPr>
        <p:spPr/>
        <p:txBody>
          <a:bodyPr/>
          <a:lstStyle/>
          <a:p>
            <a:fld id="{33B49D07-F88C-42D0-A408-88D750CF1E0E}" type="slidenum">
              <a:rPr lang="en-CA" smtClean="0"/>
              <a:t>7</a:t>
            </a:fld>
            <a:endParaRPr lang="en-CA" dirty="0"/>
          </a:p>
        </p:txBody>
      </p:sp>
    </p:spTree>
    <p:extLst>
      <p:ext uri="{BB962C8B-B14F-4D97-AF65-F5344CB8AC3E}">
        <p14:creationId xmlns:p14="http://schemas.microsoft.com/office/powerpoint/2010/main" val="143551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3B49D07-F88C-42D0-A408-88D750CF1E0E}" type="slidenum">
              <a:rPr lang="en-CA" smtClean="0"/>
              <a:t>8</a:t>
            </a:fld>
            <a:endParaRPr lang="en-CA" dirty="0"/>
          </a:p>
        </p:txBody>
      </p:sp>
    </p:spTree>
    <p:extLst>
      <p:ext uri="{BB962C8B-B14F-4D97-AF65-F5344CB8AC3E}">
        <p14:creationId xmlns:p14="http://schemas.microsoft.com/office/powerpoint/2010/main" val="1094370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3B49D07-F88C-42D0-A408-88D750CF1E0E}" type="slidenum">
              <a:rPr lang="en-CA" smtClean="0"/>
              <a:t>9</a:t>
            </a:fld>
            <a:endParaRPr lang="en-CA" dirty="0"/>
          </a:p>
        </p:txBody>
      </p:sp>
    </p:spTree>
    <p:extLst>
      <p:ext uri="{BB962C8B-B14F-4D97-AF65-F5344CB8AC3E}">
        <p14:creationId xmlns:p14="http://schemas.microsoft.com/office/powerpoint/2010/main" val="4239706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3B49D07-F88C-42D0-A408-88D750CF1E0E}" type="slidenum">
              <a:rPr lang="en-CA" smtClean="0"/>
              <a:t>10</a:t>
            </a:fld>
            <a:endParaRPr lang="en-CA" dirty="0"/>
          </a:p>
        </p:txBody>
      </p:sp>
    </p:spTree>
    <p:extLst>
      <p:ext uri="{BB962C8B-B14F-4D97-AF65-F5344CB8AC3E}">
        <p14:creationId xmlns:p14="http://schemas.microsoft.com/office/powerpoint/2010/main" val="40342964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3B49D07-F88C-42D0-A408-88D750CF1E0E}" type="slidenum">
              <a:rPr lang="en-CA" smtClean="0"/>
              <a:t>11</a:t>
            </a:fld>
            <a:endParaRPr lang="en-CA" dirty="0"/>
          </a:p>
        </p:txBody>
      </p:sp>
    </p:spTree>
    <p:extLst>
      <p:ext uri="{BB962C8B-B14F-4D97-AF65-F5344CB8AC3E}">
        <p14:creationId xmlns:p14="http://schemas.microsoft.com/office/powerpoint/2010/main" val="4166761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Exemples de jouets sensoriels :</a:t>
            </a:r>
          </a:p>
          <a:p>
            <a:r>
              <a:rPr lang="fr-FR" dirty="0"/>
              <a:t>- Marionnettes d'animaux  </a:t>
            </a:r>
          </a:p>
          <a:p>
            <a:r>
              <a:rPr lang="fr-FR" dirty="0"/>
              <a:t>Puzzles sonores</a:t>
            </a:r>
          </a:p>
          <a:p>
            <a:r>
              <a:rPr lang="fr-FR" dirty="0"/>
              <a:t>Cartes flash avec l'alphabet en braille et en caractères imprimés</a:t>
            </a:r>
          </a:p>
          <a:p>
            <a:endParaRPr lang="en-CA" dirty="0"/>
          </a:p>
        </p:txBody>
      </p:sp>
      <p:sp>
        <p:nvSpPr>
          <p:cNvPr id="4" name="Slide Number Placeholder 3"/>
          <p:cNvSpPr>
            <a:spLocks noGrp="1"/>
          </p:cNvSpPr>
          <p:nvPr>
            <p:ph type="sldNum" sz="quarter" idx="5"/>
          </p:nvPr>
        </p:nvSpPr>
        <p:spPr/>
        <p:txBody>
          <a:bodyPr/>
          <a:lstStyle/>
          <a:p>
            <a:fld id="{33B49D07-F88C-42D0-A408-88D750CF1E0E}" type="slidenum">
              <a:rPr lang="en-CA" smtClean="0"/>
              <a:t>12</a:t>
            </a:fld>
            <a:endParaRPr lang="en-CA" dirty="0"/>
          </a:p>
        </p:txBody>
      </p:sp>
    </p:spTree>
    <p:extLst>
      <p:ext uri="{BB962C8B-B14F-4D97-AF65-F5344CB8AC3E}">
        <p14:creationId xmlns:p14="http://schemas.microsoft.com/office/powerpoint/2010/main" val="3258624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fr-FR" dirty="0"/>
              <a:t>La boutique </a:t>
            </a:r>
            <a:r>
              <a:rPr lang="fr-FR" dirty="0">
                <a:hlinkClick r:id="rId3"/>
              </a:rPr>
              <a:t>"Braille Super Store« </a:t>
            </a:r>
            <a:r>
              <a:rPr lang="fr-FR" dirty="0"/>
              <a:t>  propose quelques options intéressantes pour les activités nécessitant un stylo et du papier, avec des fournitures de dessin tactiles. Les prix sont indiqués en dollars américains.</a:t>
            </a:r>
          </a:p>
          <a:p>
            <a:r>
              <a:rPr lang="fr-FR" dirty="0"/>
              <a:t>planche à dessin au format lettre permettant aux participants de créer des images tactiles à l’aide d’un stylo et de papier : 19,95 $ </a:t>
            </a:r>
          </a:p>
          <a:p>
            <a:r>
              <a:rPr lang="fr-FR" dirty="0"/>
              <a:t>Tableau noir sensoriel : pour créer des images en relief, toucher et voir pendant que vous dessinez : 54,95 $ </a:t>
            </a:r>
          </a:p>
          <a:p>
            <a:r>
              <a:rPr lang="fr-FR" dirty="0"/>
              <a:t>Porte-crayons en braille : permet aux enfants d’identifier les couleurs des crayons, qui sont rangés dans huit «étuis»; crayons inclus : 19,95 $ </a:t>
            </a:r>
          </a:p>
          <a:p>
            <a:r>
              <a:rPr lang="fr-FR" dirty="0"/>
              <a:t>Peinture brillante en 3D – lot de 20 : pour créer des images en relief : 29,95 $ </a:t>
            </a:r>
          </a:p>
          <a:p>
            <a:r>
              <a:rPr lang="fr-FR" dirty="0"/>
              <a:t>Stylos à peinture 3D – lot de 10 : permet aux participants de tracer des lignes qu’ils peuvent voir et toucher : 14,95 $ </a:t>
            </a:r>
            <a:endParaRPr lang="en-CA" dirty="0"/>
          </a:p>
        </p:txBody>
      </p:sp>
      <p:sp>
        <p:nvSpPr>
          <p:cNvPr id="4" name="Slide Number Placeholder 3"/>
          <p:cNvSpPr>
            <a:spLocks noGrp="1"/>
          </p:cNvSpPr>
          <p:nvPr>
            <p:ph type="sldNum" sz="quarter" idx="5"/>
          </p:nvPr>
        </p:nvSpPr>
        <p:spPr/>
        <p:txBody>
          <a:bodyPr/>
          <a:lstStyle/>
          <a:p>
            <a:fld id="{33B49D07-F88C-42D0-A408-88D750CF1E0E}" type="slidenum">
              <a:rPr lang="en-CA" smtClean="0"/>
              <a:t>13</a:t>
            </a:fld>
            <a:endParaRPr lang="en-CA" dirty="0"/>
          </a:p>
        </p:txBody>
      </p:sp>
    </p:spTree>
    <p:extLst>
      <p:ext uri="{BB962C8B-B14F-4D97-AF65-F5344CB8AC3E}">
        <p14:creationId xmlns:p14="http://schemas.microsoft.com/office/powerpoint/2010/main" val="2482662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3B49D07-F88C-42D0-A408-88D750CF1E0E}" type="slidenum">
              <a:rPr lang="en-CA" smtClean="0"/>
              <a:t>14</a:t>
            </a:fld>
            <a:endParaRPr lang="en-CA" dirty="0"/>
          </a:p>
        </p:txBody>
      </p:sp>
    </p:spTree>
    <p:extLst>
      <p:ext uri="{BB962C8B-B14F-4D97-AF65-F5344CB8AC3E}">
        <p14:creationId xmlns:p14="http://schemas.microsoft.com/office/powerpoint/2010/main" val="4052660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Cela favorisera l'amour de la lecture et de créer des liens au sein de la communauté.</a:t>
            </a:r>
          </a:p>
          <a:p>
            <a:r>
              <a:rPr lang="fr-FR" dirty="0"/>
              <a:t>Prévoyez des actions de sensibilisation auprès d'organisations telles que les écoles ou les institutions, ou d'autres organisations de soutien ayant une déficience perceptuelle  afin d'encourager la participation.</a:t>
            </a:r>
          </a:p>
          <a:p>
            <a:endParaRPr lang="en-CA" dirty="0"/>
          </a:p>
        </p:txBody>
      </p:sp>
      <p:sp>
        <p:nvSpPr>
          <p:cNvPr id="4" name="Slide Number Placeholder 3"/>
          <p:cNvSpPr>
            <a:spLocks noGrp="1"/>
          </p:cNvSpPr>
          <p:nvPr>
            <p:ph type="sldNum" sz="quarter" idx="5"/>
          </p:nvPr>
        </p:nvSpPr>
        <p:spPr/>
        <p:txBody>
          <a:bodyPr/>
          <a:lstStyle/>
          <a:p>
            <a:fld id="{33B49D07-F88C-42D0-A408-88D750CF1E0E}" type="slidenum">
              <a:rPr lang="en-CA" smtClean="0"/>
              <a:t>15</a:t>
            </a:fld>
            <a:endParaRPr lang="en-CA" dirty="0"/>
          </a:p>
        </p:txBody>
      </p:sp>
    </p:spTree>
    <p:extLst>
      <p:ext uri="{BB962C8B-B14F-4D97-AF65-F5344CB8AC3E}">
        <p14:creationId xmlns:p14="http://schemas.microsoft.com/office/powerpoint/2010/main" val="36290116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3B49D07-F88C-42D0-A408-88D750CF1E0E}" type="slidenum">
              <a:rPr lang="en-CA" smtClean="0"/>
              <a:t>16</a:t>
            </a:fld>
            <a:endParaRPr lang="en-CA" dirty="0"/>
          </a:p>
        </p:txBody>
      </p:sp>
    </p:spTree>
    <p:extLst>
      <p:ext uri="{BB962C8B-B14F-4D97-AF65-F5344CB8AC3E}">
        <p14:creationId xmlns:p14="http://schemas.microsoft.com/office/powerpoint/2010/main" val="3334054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3B49D07-F88C-42D0-A408-88D750CF1E0E}" type="slidenum">
              <a:rPr lang="en-CA" smtClean="0"/>
              <a:t>17</a:t>
            </a:fld>
            <a:endParaRPr lang="en-CA" dirty="0"/>
          </a:p>
        </p:txBody>
      </p:sp>
    </p:spTree>
    <p:extLst>
      <p:ext uri="{BB962C8B-B14F-4D97-AF65-F5344CB8AC3E}">
        <p14:creationId xmlns:p14="http://schemas.microsoft.com/office/powerpoint/2010/main" val="3750466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3B49D07-F88C-42D0-A408-88D750CF1E0E}" type="slidenum">
              <a:rPr lang="en-CA" smtClean="0"/>
              <a:t>18</a:t>
            </a:fld>
            <a:endParaRPr lang="en-CA" dirty="0"/>
          </a:p>
        </p:txBody>
      </p:sp>
    </p:spTree>
    <p:extLst>
      <p:ext uri="{BB962C8B-B14F-4D97-AF65-F5344CB8AC3E}">
        <p14:creationId xmlns:p14="http://schemas.microsoft.com/office/powerpoint/2010/main" val="1718104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3B49D07-F88C-42D0-A408-88D750CF1E0E}" type="slidenum">
              <a:rPr lang="en-CA" smtClean="0"/>
              <a:t>19</a:t>
            </a:fld>
            <a:endParaRPr lang="en-CA" dirty="0"/>
          </a:p>
        </p:txBody>
      </p:sp>
    </p:spTree>
    <p:extLst>
      <p:ext uri="{BB962C8B-B14F-4D97-AF65-F5344CB8AC3E}">
        <p14:creationId xmlns:p14="http://schemas.microsoft.com/office/powerpoint/2010/main" val="40794547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3B49D07-F88C-42D0-A408-88D750CF1E0E}" type="slidenum">
              <a:rPr lang="en-CA" smtClean="0"/>
              <a:t>20</a:t>
            </a:fld>
            <a:endParaRPr lang="en-CA" dirty="0"/>
          </a:p>
        </p:txBody>
      </p:sp>
    </p:spTree>
    <p:extLst>
      <p:ext uri="{BB962C8B-B14F-4D97-AF65-F5344CB8AC3E}">
        <p14:creationId xmlns:p14="http://schemas.microsoft.com/office/powerpoint/2010/main" val="10293420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3B49D07-F88C-42D0-A408-88D750CF1E0E}" type="slidenum">
              <a:rPr lang="en-CA" smtClean="0"/>
              <a:t>21</a:t>
            </a:fld>
            <a:endParaRPr lang="en-CA" dirty="0"/>
          </a:p>
        </p:txBody>
      </p:sp>
    </p:spTree>
    <p:extLst>
      <p:ext uri="{BB962C8B-B14F-4D97-AF65-F5344CB8AC3E}">
        <p14:creationId xmlns:p14="http://schemas.microsoft.com/office/powerpoint/2010/main" val="1390344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EEC79-2268-0E39-1216-478BEA7187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E5894B09-1573-104E-BD51-D2E7BEAACC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90F2C7E6-E9E2-DF37-B9A6-5CCAEFF07479}"/>
              </a:ext>
            </a:extLst>
          </p:cNvPr>
          <p:cNvSpPr>
            <a:spLocks noGrp="1"/>
          </p:cNvSpPr>
          <p:nvPr>
            <p:ph type="dt" sz="half" idx="10"/>
          </p:nvPr>
        </p:nvSpPr>
        <p:spPr/>
        <p:txBody>
          <a:bodyPr/>
          <a:lstStyle/>
          <a:p>
            <a:fld id="{9E1912FE-D0D6-422B-8E05-0818FF6E840E}" type="datetimeFigureOut">
              <a:rPr lang="en-CA" smtClean="0"/>
              <a:t>2026-05-25</a:t>
            </a:fld>
            <a:endParaRPr lang="en-CA" dirty="0"/>
          </a:p>
        </p:txBody>
      </p:sp>
      <p:sp>
        <p:nvSpPr>
          <p:cNvPr id="5" name="Footer Placeholder 4">
            <a:extLst>
              <a:ext uri="{FF2B5EF4-FFF2-40B4-BE49-F238E27FC236}">
                <a16:creationId xmlns:a16="http://schemas.microsoft.com/office/drawing/2014/main" id="{A89E60DB-A61E-7EE4-3E47-E21CBCE86E1E}"/>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CC1911F6-EA39-35F9-614E-7AA0BD3C233A}"/>
              </a:ext>
            </a:extLst>
          </p:cNvPr>
          <p:cNvSpPr>
            <a:spLocks noGrp="1"/>
          </p:cNvSpPr>
          <p:nvPr>
            <p:ph type="sldNum" sz="quarter" idx="12"/>
          </p:nvPr>
        </p:nvSpPr>
        <p:spPr/>
        <p:txBody>
          <a:bodyPr/>
          <a:lstStyle/>
          <a:p>
            <a:fld id="{AC100C7B-5957-41C9-9165-4AC5CB5FFBA8}" type="slidenum">
              <a:rPr lang="en-CA" smtClean="0"/>
              <a:t>‹#›</a:t>
            </a:fld>
            <a:endParaRPr lang="en-CA" dirty="0"/>
          </a:p>
        </p:txBody>
      </p:sp>
    </p:spTree>
    <p:extLst>
      <p:ext uri="{BB962C8B-B14F-4D97-AF65-F5344CB8AC3E}">
        <p14:creationId xmlns:p14="http://schemas.microsoft.com/office/powerpoint/2010/main" val="3083637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23B90-2D3F-FE08-BD42-7CF9F85AC909}"/>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25FF0891-4D15-C9F7-A46A-A4465B0074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D163522-4A12-1628-6AB1-3C6B82873BD4}"/>
              </a:ext>
            </a:extLst>
          </p:cNvPr>
          <p:cNvSpPr>
            <a:spLocks noGrp="1"/>
          </p:cNvSpPr>
          <p:nvPr>
            <p:ph type="dt" sz="half" idx="10"/>
          </p:nvPr>
        </p:nvSpPr>
        <p:spPr/>
        <p:txBody>
          <a:bodyPr/>
          <a:lstStyle/>
          <a:p>
            <a:fld id="{9E1912FE-D0D6-422B-8E05-0818FF6E840E}" type="datetimeFigureOut">
              <a:rPr lang="en-CA" smtClean="0"/>
              <a:t>2026-05-25</a:t>
            </a:fld>
            <a:endParaRPr lang="en-CA" dirty="0"/>
          </a:p>
        </p:txBody>
      </p:sp>
      <p:sp>
        <p:nvSpPr>
          <p:cNvPr id="5" name="Footer Placeholder 4">
            <a:extLst>
              <a:ext uri="{FF2B5EF4-FFF2-40B4-BE49-F238E27FC236}">
                <a16:creationId xmlns:a16="http://schemas.microsoft.com/office/drawing/2014/main" id="{2B28C2EB-4358-4FCE-7B00-B9E907D51B1C}"/>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3FC0FC5F-3475-888E-19F5-E96C62DE4F5E}"/>
              </a:ext>
            </a:extLst>
          </p:cNvPr>
          <p:cNvSpPr>
            <a:spLocks noGrp="1"/>
          </p:cNvSpPr>
          <p:nvPr>
            <p:ph type="sldNum" sz="quarter" idx="12"/>
          </p:nvPr>
        </p:nvSpPr>
        <p:spPr/>
        <p:txBody>
          <a:bodyPr/>
          <a:lstStyle/>
          <a:p>
            <a:fld id="{AC100C7B-5957-41C9-9165-4AC5CB5FFBA8}" type="slidenum">
              <a:rPr lang="en-CA" smtClean="0"/>
              <a:t>‹#›</a:t>
            </a:fld>
            <a:endParaRPr lang="en-CA" dirty="0"/>
          </a:p>
        </p:txBody>
      </p:sp>
    </p:spTree>
    <p:extLst>
      <p:ext uri="{BB962C8B-B14F-4D97-AF65-F5344CB8AC3E}">
        <p14:creationId xmlns:p14="http://schemas.microsoft.com/office/powerpoint/2010/main" val="3034968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15871-A553-19B8-A1C3-A2198438142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65C2D259-55C7-86A8-BC59-6A0288D87CE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E61D08-4D7F-25AF-8B48-47F4799E5479}"/>
              </a:ext>
            </a:extLst>
          </p:cNvPr>
          <p:cNvSpPr>
            <a:spLocks noGrp="1"/>
          </p:cNvSpPr>
          <p:nvPr>
            <p:ph type="dt" sz="half" idx="10"/>
          </p:nvPr>
        </p:nvSpPr>
        <p:spPr/>
        <p:txBody>
          <a:bodyPr/>
          <a:lstStyle/>
          <a:p>
            <a:fld id="{9E1912FE-D0D6-422B-8E05-0818FF6E840E}" type="datetimeFigureOut">
              <a:rPr lang="en-CA" smtClean="0"/>
              <a:t>2026-05-25</a:t>
            </a:fld>
            <a:endParaRPr lang="en-CA" dirty="0"/>
          </a:p>
        </p:txBody>
      </p:sp>
      <p:sp>
        <p:nvSpPr>
          <p:cNvPr id="5" name="Footer Placeholder 4">
            <a:extLst>
              <a:ext uri="{FF2B5EF4-FFF2-40B4-BE49-F238E27FC236}">
                <a16:creationId xmlns:a16="http://schemas.microsoft.com/office/drawing/2014/main" id="{B681DA0B-6CC9-5793-6067-DE8E673E0764}"/>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524843E4-9E28-5538-A399-833EAB06C722}"/>
              </a:ext>
            </a:extLst>
          </p:cNvPr>
          <p:cNvSpPr>
            <a:spLocks noGrp="1"/>
          </p:cNvSpPr>
          <p:nvPr>
            <p:ph type="sldNum" sz="quarter" idx="12"/>
          </p:nvPr>
        </p:nvSpPr>
        <p:spPr/>
        <p:txBody>
          <a:bodyPr/>
          <a:lstStyle/>
          <a:p>
            <a:fld id="{AC100C7B-5957-41C9-9165-4AC5CB5FFBA8}" type="slidenum">
              <a:rPr lang="en-CA" smtClean="0"/>
              <a:t>‹#›</a:t>
            </a:fld>
            <a:endParaRPr lang="en-CA" dirty="0"/>
          </a:p>
        </p:txBody>
      </p:sp>
    </p:spTree>
    <p:extLst>
      <p:ext uri="{BB962C8B-B14F-4D97-AF65-F5344CB8AC3E}">
        <p14:creationId xmlns:p14="http://schemas.microsoft.com/office/powerpoint/2010/main" val="31742110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73688-AE4D-10E8-3566-2FBA6C8AF7B9}"/>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CBC8736F-9A85-0C90-A3B7-EDD91DF840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65AB80E4-936F-F1DD-80CB-09E9B8319F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04CB44D9-0842-210A-CEB3-696F3EE287B4}"/>
              </a:ext>
            </a:extLst>
          </p:cNvPr>
          <p:cNvSpPr>
            <a:spLocks noGrp="1"/>
          </p:cNvSpPr>
          <p:nvPr>
            <p:ph type="dt" sz="half" idx="10"/>
          </p:nvPr>
        </p:nvSpPr>
        <p:spPr/>
        <p:txBody>
          <a:bodyPr/>
          <a:lstStyle/>
          <a:p>
            <a:fld id="{9E1912FE-D0D6-422B-8E05-0818FF6E840E}" type="datetimeFigureOut">
              <a:rPr lang="en-CA" smtClean="0"/>
              <a:t>2026-05-25</a:t>
            </a:fld>
            <a:endParaRPr lang="en-CA" dirty="0"/>
          </a:p>
        </p:txBody>
      </p:sp>
      <p:sp>
        <p:nvSpPr>
          <p:cNvPr id="6" name="Footer Placeholder 5">
            <a:extLst>
              <a:ext uri="{FF2B5EF4-FFF2-40B4-BE49-F238E27FC236}">
                <a16:creationId xmlns:a16="http://schemas.microsoft.com/office/drawing/2014/main" id="{A820505C-690B-3556-0EC3-BD353DCA27F9}"/>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696342FA-CB35-C6C8-C7BE-E2D9384FB9CB}"/>
              </a:ext>
            </a:extLst>
          </p:cNvPr>
          <p:cNvSpPr>
            <a:spLocks noGrp="1"/>
          </p:cNvSpPr>
          <p:nvPr>
            <p:ph type="sldNum" sz="quarter" idx="12"/>
          </p:nvPr>
        </p:nvSpPr>
        <p:spPr/>
        <p:txBody>
          <a:bodyPr/>
          <a:lstStyle/>
          <a:p>
            <a:fld id="{AC100C7B-5957-41C9-9165-4AC5CB5FFBA8}" type="slidenum">
              <a:rPr lang="en-CA" smtClean="0"/>
              <a:t>‹#›</a:t>
            </a:fld>
            <a:endParaRPr lang="en-CA" dirty="0"/>
          </a:p>
        </p:txBody>
      </p:sp>
    </p:spTree>
    <p:extLst>
      <p:ext uri="{BB962C8B-B14F-4D97-AF65-F5344CB8AC3E}">
        <p14:creationId xmlns:p14="http://schemas.microsoft.com/office/powerpoint/2010/main" val="284200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597F4-0D68-1BFF-F1CC-76F8885B0039}"/>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DC770777-EC15-1AA1-3536-CA6A346C81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54FC67-4378-77FE-3165-612483CE000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A4C86E7F-2690-12DC-6A54-092A0928A6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40682D-EEFD-254F-B56F-274FF1B0129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B89A5095-779F-30E5-F87C-11ECCF89728B}"/>
              </a:ext>
            </a:extLst>
          </p:cNvPr>
          <p:cNvSpPr>
            <a:spLocks noGrp="1"/>
          </p:cNvSpPr>
          <p:nvPr>
            <p:ph type="dt" sz="half" idx="10"/>
          </p:nvPr>
        </p:nvSpPr>
        <p:spPr/>
        <p:txBody>
          <a:bodyPr/>
          <a:lstStyle/>
          <a:p>
            <a:fld id="{9E1912FE-D0D6-422B-8E05-0818FF6E840E}" type="datetimeFigureOut">
              <a:rPr lang="en-CA" smtClean="0"/>
              <a:t>2026-05-25</a:t>
            </a:fld>
            <a:endParaRPr lang="en-CA" dirty="0"/>
          </a:p>
        </p:txBody>
      </p:sp>
      <p:sp>
        <p:nvSpPr>
          <p:cNvPr id="8" name="Footer Placeholder 7">
            <a:extLst>
              <a:ext uri="{FF2B5EF4-FFF2-40B4-BE49-F238E27FC236}">
                <a16:creationId xmlns:a16="http://schemas.microsoft.com/office/drawing/2014/main" id="{C1D94379-A877-7E29-DC07-5C40ED8CF4FE}"/>
              </a:ext>
            </a:extLst>
          </p:cNvPr>
          <p:cNvSpPr>
            <a:spLocks noGrp="1"/>
          </p:cNvSpPr>
          <p:nvPr>
            <p:ph type="ftr" sz="quarter" idx="11"/>
          </p:nvPr>
        </p:nvSpPr>
        <p:spPr/>
        <p:txBody>
          <a:bodyPr/>
          <a:lstStyle/>
          <a:p>
            <a:endParaRPr lang="en-CA" dirty="0"/>
          </a:p>
        </p:txBody>
      </p:sp>
      <p:sp>
        <p:nvSpPr>
          <p:cNvPr id="9" name="Slide Number Placeholder 8">
            <a:extLst>
              <a:ext uri="{FF2B5EF4-FFF2-40B4-BE49-F238E27FC236}">
                <a16:creationId xmlns:a16="http://schemas.microsoft.com/office/drawing/2014/main" id="{E0D6B029-5FD3-7A45-95A3-621822A47D7B}"/>
              </a:ext>
            </a:extLst>
          </p:cNvPr>
          <p:cNvSpPr>
            <a:spLocks noGrp="1"/>
          </p:cNvSpPr>
          <p:nvPr>
            <p:ph type="sldNum" sz="quarter" idx="12"/>
          </p:nvPr>
        </p:nvSpPr>
        <p:spPr/>
        <p:txBody>
          <a:bodyPr/>
          <a:lstStyle/>
          <a:p>
            <a:fld id="{AC100C7B-5957-41C9-9165-4AC5CB5FFBA8}" type="slidenum">
              <a:rPr lang="en-CA" smtClean="0"/>
              <a:t>‹#›</a:t>
            </a:fld>
            <a:endParaRPr lang="en-CA" dirty="0"/>
          </a:p>
        </p:txBody>
      </p:sp>
    </p:spTree>
    <p:extLst>
      <p:ext uri="{BB962C8B-B14F-4D97-AF65-F5344CB8AC3E}">
        <p14:creationId xmlns:p14="http://schemas.microsoft.com/office/powerpoint/2010/main" val="982543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A7F99-94B6-EF4B-DC63-B0A4E84DD6B4}"/>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A320A5F7-1BCB-DCEA-5463-E18D2B7A76C6}"/>
              </a:ext>
            </a:extLst>
          </p:cNvPr>
          <p:cNvSpPr>
            <a:spLocks noGrp="1"/>
          </p:cNvSpPr>
          <p:nvPr>
            <p:ph type="dt" sz="half" idx="10"/>
          </p:nvPr>
        </p:nvSpPr>
        <p:spPr/>
        <p:txBody>
          <a:bodyPr/>
          <a:lstStyle/>
          <a:p>
            <a:fld id="{9E1912FE-D0D6-422B-8E05-0818FF6E840E}" type="datetimeFigureOut">
              <a:rPr lang="en-CA" smtClean="0"/>
              <a:t>2026-05-25</a:t>
            </a:fld>
            <a:endParaRPr lang="en-CA" dirty="0"/>
          </a:p>
        </p:txBody>
      </p:sp>
      <p:sp>
        <p:nvSpPr>
          <p:cNvPr id="4" name="Footer Placeholder 3">
            <a:extLst>
              <a:ext uri="{FF2B5EF4-FFF2-40B4-BE49-F238E27FC236}">
                <a16:creationId xmlns:a16="http://schemas.microsoft.com/office/drawing/2014/main" id="{F7AD5919-0241-01BB-716A-7331C8768172}"/>
              </a:ext>
            </a:extLst>
          </p:cNvPr>
          <p:cNvSpPr>
            <a:spLocks noGrp="1"/>
          </p:cNvSpPr>
          <p:nvPr>
            <p:ph type="ftr" sz="quarter" idx="11"/>
          </p:nvPr>
        </p:nvSpPr>
        <p:spPr/>
        <p:txBody>
          <a:bodyPr/>
          <a:lstStyle/>
          <a:p>
            <a:endParaRPr lang="en-CA" dirty="0"/>
          </a:p>
        </p:txBody>
      </p:sp>
      <p:sp>
        <p:nvSpPr>
          <p:cNvPr id="5" name="Slide Number Placeholder 4">
            <a:extLst>
              <a:ext uri="{FF2B5EF4-FFF2-40B4-BE49-F238E27FC236}">
                <a16:creationId xmlns:a16="http://schemas.microsoft.com/office/drawing/2014/main" id="{A2F39960-D720-3490-AF69-64295943A65C}"/>
              </a:ext>
            </a:extLst>
          </p:cNvPr>
          <p:cNvSpPr>
            <a:spLocks noGrp="1"/>
          </p:cNvSpPr>
          <p:nvPr>
            <p:ph type="sldNum" sz="quarter" idx="12"/>
          </p:nvPr>
        </p:nvSpPr>
        <p:spPr/>
        <p:txBody>
          <a:bodyPr/>
          <a:lstStyle/>
          <a:p>
            <a:fld id="{AC100C7B-5957-41C9-9165-4AC5CB5FFBA8}" type="slidenum">
              <a:rPr lang="en-CA" smtClean="0"/>
              <a:t>‹#›</a:t>
            </a:fld>
            <a:endParaRPr lang="en-CA" dirty="0"/>
          </a:p>
        </p:txBody>
      </p:sp>
    </p:spTree>
    <p:extLst>
      <p:ext uri="{BB962C8B-B14F-4D97-AF65-F5344CB8AC3E}">
        <p14:creationId xmlns:p14="http://schemas.microsoft.com/office/powerpoint/2010/main" val="3478133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C3D50E-4C55-7A7A-F56D-3D7CE586C4F1}"/>
              </a:ext>
            </a:extLst>
          </p:cNvPr>
          <p:cNvSpPr>
            <a:spLocks noGrp="1"/>
          </p:cNvSpPr>
          <p:nvPr>
            <p:ph type="dt" sz="half" idx="10"/>
          </p:nvPr>
        </p:nvSpPr>
        <p:spPr/>
        <p:txBody>
          <a:bodyPr/>
          <a:lstStyle/>
          <a:p>
            <a:fld id="{9E1912FE-D0D6-422B-8E05-0818FF6E840E}" type="datetimeFigureOut">
              <a:rPr lang="en-CA" smtClean="0"/>
              <a:t>2026-05-25</a:t>
            </a:fld>
            <a:endParaRPr lang="en-CA" dirty="0"/>
          </a:p>
        </p:txBody>
      </p:sp>
      <p:sp>
        <p:nvSpPr>
          <p:cNvPr id="3" name="Footer Placeholder 2">
            <a:extLst>
              <a:ext uri="{FF2B5EF4-FFF2-40B4-BE49-F238E27FC236}">
                <a16:creationId xmlns:a16="http://schemas.microsoft.com/office/drawing/2014/main" id="{F9F6F43D-1B71-F5F7-11F7-B19833F49A7C}"/>
              </a:ext>
            </a:extLst>
          </p:cNvPr>
          <p:cNvSpPr>
            <a:spLocks noGrp="1"/>
          </p:cNvSpPr>
          <p:nvPr>
            <p:ph type="ftr" sz="quarter" idx="11"/>
          </p:nvPr>
        </p:nvSpPr>
        <p:spPr/>
        <p:txBody>
          <a:bodyPr/>
          <a:lstStyle/>
          <a:p>
            <a:endParaRPr lang="en-CA" dirty="0"/>
          </a:p>
        </p:txBody>
      </p:sp>
      <p:sp>
        <p:nvSpPr>
          <p:cNvPr id="4" name="Slide Number Placeholder 3">
            <a:extLst>
              <a:ext uri="{FF2B5EF4-FFF2-40B4-BE49-F238E27FC236}">
                <a16:creationId xmlns:a16="http://schemas.microsoft.com/office/drawing/2014/main" id="{09000EDA-B0C6-1288-D043-67B15BD3C9E4}"/>
              </a:ext>
            </a:extLst>
          </p:cNvPr>
          <p:cNvSpPr>
            <a:spLocks noGrp="1"/>
          </p:cNvSpPr>
          <p:nvPr>
            <p:ph type="sldNum" sz="quarter" idx="12"/>
          </p:nvPr>
        </p:nvSpPr>
        <p:spPr/>
        <p:txBody>
          <a:bodyPr/>
          <a:lstStyle/>
          <a:p>
            <a:fld id="{AC100C7B-5957-41C9-9165-4AC5CB5FFBA8}" type="slidenum">
              <a:rPr lang="en-CA" smtClean="0"/>
              <a:t>‹#›</a:t>
            </a:fld>
            <a:endParaRPr lang="en-CA" dirty="0"/>
          </a:p>
        </p:txBody>
      </p:sp>
    </p:spTree>
    <p:extLst>
      <p:ext uri="{BB962C8B-B14F-4D97-AF65-F5344CB8AC3E}">
        <p14:creationId xmlns:p14="http://schemas.microsoft.com/office/powerpoint/2010/main" val="2058551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4EB7F-98D4-BC7B-F758-959E9029E2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DE507837-666F-0A63-6BAA-91403BC70C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62549923-7902-03E6-F8A9-9DBA2BE89A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83204A-726E-24E2-65BF-E7148A368004}"/>
              </a:ext>
            </a:extLst>
          </p:cNvPr>
          <p:cNvSpPr>
            <a:spLocks noGrp="1"/>
          </p:cNvSpPr>
          <p:nvPr>
            <p:ph type="dt" sz="half" idx="10"/>
          </p:nvPr>
        </p:nvSpPr>
        <p:spPr/>
        <p:txBody>
          <a:bodyPr/>
          <a:lstStyle/>
          <a:p>
            <a:fld id="{9E1912FE-D0D6-422B-8E05-0818FF6E840E}" type="datetimeFigureOut">
              <a:rPr lang="en-CA" smtClean="0"/>
              <a:t>2026-05-25</a:t>
            </a:fld>
            <a:endParaRPr lang="en-CA" dirty="0"/>
          </a:p>
        </p:txBody>
      </p:sp>
      <p:sp>
        <p:nvSpPr>
          <p:cNvPr id="6" name="Footer Placeholder 5">
            <a:extLst>
              <a:ext uri="{FF2B5EF4-FFF2-40B4-BE49-F238E27FC236}">
                <a16:creationId xmlns:a16="http://schemas.microsoft.com/office/drawing/2014/main" id="{ADAE2A1D-AEC0-B54D-45E2-E346433335AE}"/>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1D24C56C-DBC7-D9B1-FB42-F635F62F2550}"/>
              </a:ext>
            </a:extLst>
          </p:cNvPr>
          <p:cNvSpPr>
            <a:spLocks noGrp="1"/>
          </p:cNvSpPr>
          <p:nvPr>
            <p:ph type="sldNum" sz="quarter" idx="12"/>
          </p:nvPr>
        </p:nvSpPr>
        <p:spPr/>
        <p:txBody>
          <a:bodyPr/>
          <a:lstStyle/>
          <a:p>
            <a:fld id="{AC100C7B-5957-41C9-9165-4AC5CB5FFBA8}" type="slidenum">
              <a:rPr lang="en-CA" smtClean="0"/>
              <a:t>‹#›</a:t>
            </a:fld>
            <a:endParaRPr lang="en-CA" dirty="0"/>
          </a:p>
        </p:txBody>
      </p:sp>
    </p:spTree>
    <p:extLst>
      <p:ext uri="{BB962C8B-B14F-4D97-AF65-F5344CB8AC3E}">
        <p14:creationId xmlns:p14="http://schemas.microsoft.com/office/powerpoint/2010/main" val="2885303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7B146-78D0-5D35-1612-16D1FF65FF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57A5B55B-39AC-3108-079F-D8A8E8DA30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a:extLst>
              <a:ext uri="{FF2B5EF4-FFF2-40B4-BE49-F238E27FC236}">
                <a16:creationId xmlns:a16="http://schemas.microsoft.com/office/drawing/2014/main" id="{A48A3F10-37F5-35A7-B551-09F34DF0D5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2B1E17-7974-6190-85F3-0BFA5BA63D3C}"/>
              </a:ext>
            </a:extLst>
          </p:cNvPr>
          <p:cNvSpPr>
            <a:spLocks noGrp="1"/>
          </p:cNvSpPr>
          <p:nvPr>
            <p:ph type="dt" sz="half" idx="10"/>
          </p:nvPr>
        </p:nvSpPr>
        <p:spPr/>
        <p:txBody>
          <a:bodyPr/>
          <a:lstStyle/>
          <a:p>
            <a:fld id="{9E1912FE-D0D6-422B-8E05-0818FF6E840E}" type="datetimeFigureOut">
              <a:rPr lang="en-CA" smtClean="0"/>
              <a:t>2026-05-25</a:t>
            </a:fld>
            <a:endParaRPr lang="en-CA" dirty="0"/>
          </a:p>
        </p:txBody>
      </p:sp>
      <p:sp>
        <p:nvSpPr>
          <p:cNvPr id="6" name="Footer Placeholder 5">
            <a:extLst>
              <a:ext uri="{FF2B5EF4-FFF2-40B4-BE49-F238E27FC236}">
                <a16:creationId xmlns:a16="http://schemas.microsoft.com/office/drawing/2014/main" id="{F624C802-089B-961E-C2EF-79AD572E2023}"/>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FD6BB0AB-ED08-4853-BD2D-975143BBB062}"/>
              </a:ext>
            </a:extLst>
          </p:cNvPr>
          <p:cNvSpPr>
            <a:spLocks noGrp="1"/>
          </p:cNvSpPr>
          <p:nvPr>
            <p:ph type="sldNum" sz="quarter" idx="12"/>
          </p:nvPr>
        </p:nvSpPr>
        <p:spPr/>
        <p:txBody>
          <a:bodyPr/>
          <a:lstStyle/>
          <a:p>
            <a:fld id="{AC100C7B-5957-41C9-9165-4AC5CB5FFBA8}" type="slidenum">
              <a:rPr lang="en-CA" smtClean="0"/>
              <a:t>‹#›</a:t>
            </a:fld>
            <a:endParaRPr lang="en-CA" dirty="0"/>
          </a:p>
        </p:txBody>
      </p:sp>
    </p:spTree>
    <p:extLst>
      <p:ext uri="{BB962C8B-B14F-4D97-AF65-F5344CB8AC3E}">
        <p14:creationId xmlns:p14="http://schemas.microsoft.com/office/powerpoint/2010/main" val="1226005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24EAE-77DF-42F1-98DC-69E836C30DD7}"/>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C7C6ADCC-547D-DBF1-1699-71C61DDD23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9B2D384-CA36-C96B-C39B-346885F874BE}"/>
              </a:ext>
            </a:extLst>
          </p:cNvPr>
          <p:cNvSpPr>
            <a:spLocks noGrp="1"/>
          </p:cNvSpPr>
          <p:nvPr>
            <p:ph type="dt" sz="half" idx="10"/>
          </p:nvPr>
        </p:nvSpPr>
        <p:spPr/>
        <p:txBody>
          <a:bodyPr/>
          <a:lstStyle/>
          <a:p>
            <a:fld id="{9E1912FE-D0D6-422B-8E05-0818FF6E840E}" type="datetimeFigureOut">
              <a:rPr lang="en-CA" smtClean="0"/>
              <a:t>2026-05-25</a:t>
            </a:fld>
            <a:endParaRPr lang="en-CA" dirty="0"/>
          </a:p>
        </p:txBody>
      </p:sp>
      <p:sp>
        <p:nvSpPr>
          <p:cNvPr id="5" name="Footer Placeholder 4">
            <a:extLst>
              <a:ext uri="{FF2B5EF4-FFF2-40B4-BE49-F238E27FC236}">
                <a16:creationId xmlns:a16="http://schemas.microsoft.com/office/drawing/2014/main" id="{3B8B083C-F443-B28D-FB04-D9A484446837}"/>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92C2E747-FDBD-7DD7-D854-1E76F82A0876}"/>
              </a:ext>
            </a:extLst>
          </p:cNvPr>
          <p:cNvSpPr>
            <a:spLocks noGrp="1"/>
          </p:cNvSpPr>
          <p:nvPr>
            <p:ph type="sldNum" sz="quarter" idx="12"/>
          </p:nvPr>
        </p:nvSpPr>
        <p:spPr/>
        <p:txBody>
          <a:bodyPr/>
          <a:lstStyle/>
          <a:p>
            <a:fld id="{AC100C7B-5957-41C9-9165-4AC5CB5FFBA8}" type="slidenum">
              <a:rPr lang="en-CA" smtClean="0"/>
              <a:t>‹#›</a:t>
            </a:fld>
            <a:endParaRPr lang="en-CA" dirty="0"/>
          </a:p>
        </p:txBody>
      </p:sp>
    </p:spTree>
    <p:extLst>
      <p:ext uri="{BB962C8B-B14F-4D97-AF65-F5344CB8AC3E}">
        <p14:creationId xmlns:p14="http://schemas.microsoft.com/office/powerpoint/2010/main" val="507553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4C09AE-4B25-56F0-34AD-9C367B89323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D445F756-8D25-1C61-E890-A58FD4AB2F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920987B-E5BE-7BF6-12D3-A3CD4C5E8E9E}"/>
              </a:ext>
            </a:extLst>
          </p:cNvPr>
          <p:cNvSpPr>
            <a:spLocks noGrp="1"/>
          </p:cNvSpPr>
          <p:nvPr>
            <p:ph type="dt" sz="half" idx="10"/>
          </p:nvPr>
        </p:nvSpPr>
        <p:spPr/>
        <p:txBody>
          <a:bodyPr/>
          <a:lstStyle/>
          <a:p>
            <a:fld id="{9E1912FE-D0D6-422B-8E05-0818FF6E840E}" type="datetimeFigureOut">
              <a:rPr lang="en-CA" smtClean="0"/>
              <a:t>2026-05-25</a:t>
            </a:fld>
            <a:endParaRPr lang="en-CA" dirty="0"/>
          </a:p>
        </p:txBody>
      </p:sp>
      <p:sp>
        <p:nvSpPr>
          <p:cNvPr id="5" name="Footer Placeholder 4">
            <a:extLst>
              <a:ext uri="{FF2B5EF4-FFF2-40B4-BE49-F238E27FC236}">
                <a16:creationId xmlns:a16="http://schemas.microsoft.com/office/drawing/2014/main" id="{1073CA28-BC27-CE7F-632F-44675F5B0EEB}"/>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C4879336-24D3-EEDA-235C-3E9D87B60790}"/>
              </a:ext>
            </a:extLst>
          </p:cNvPr>
          <p:cNvSpPr>
            <a:spLocks noGrp="1"/>
          </p:cNvSpPr>
          <p:nvPr>
            <p:ph type="sldNum" sz="quarter" idx="12"/>
          </p:nvPr>
        </p:nvSpPr>
        <p:spPr/>
        <p:txBody>
          <a:bodyPr/>
          <a:lstStyle/>
          <a:p>
            <a:fld id="{AC100C7B-5957-41C9-9165-4AC5CB5FFBA8}" type="slidenum">
              <a:rPr lang="en-CA" smtClean="0"/>
              <a:t>‹#›</a:t>
            </a:fld>
            <a:endParaRPr lang="en-CA" dirty="0"/>
          </a:p>
        </p:txBody>
      </p:sp>
    </p:spTree>
    <p:extLst>
      <p:ext uri="{BB962C8B-B14F-4D97-AF65-F5344CB8AC3E}">
        <p14:creationId xmlns:p14="http://schemas.microsoft.com/office/powerpoint/2010/main" val="132918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3744BF-663D-85DB-59A9-7C9BFA059F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C70291A-17C4-0C53-7B97-1D3896E410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F18502E-9225-66C6-C954-C73AC02EA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E1912FE-D0D6-422B-8E05-0818FF6E840E}" type="datetimeFigureOut">
              <a:rPr lang="en-CA" smtClean="0"/>
              <a:t>2026-05-25</a:t>
            </a:fld>
            <a:endParaRPr lang="en-CA" dirty="0"/>
          </a:p>
        </p:txBody>
      </p:sp>
      <p:sp>
        <p:nvSpPr>
          <p:cNvPr id="5" name="Footer Placeholder 4">
            <a:extLst>
              <a:ext uri="{FF2B5EF4-FFF2-40B4-BE49-F238E27FC236}">
                <a16:creationId xmlns:a16="http://schemas.microsoft.com/office/drawing/2014/main" id="{009F0F43-16A2-835D-CB65-D80060A2F7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dirty="0"/>
          </a:p>
        </p:txBody>
      </p:sp>
      <p:sp>
        <p:nvSpPr>
          <p:cNvPr id="6" name="Slide Number Placeholder 5">
            <a:extLst>
              <a:ext uri="{FF2B5EF4-FFF2-40B4-BE49-F238E27FC236}">
                <a16:creationId xmlns:a16="http://schemas.microsoft.com/office/drawing/2014/main" id="{779E6E89-A447-74C9-B20E-F97AFA3B1A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C100C7B-5957-41C9-9165-4AC5CB5FFBA8}" type="slidenum">
              <a:rPr lang="en-CA" smtClean="0"/>
              <a:t>‹#›</a:t>
            </a:fld>
            <a:endParaRPr lang="en-CA" dirty="0"/>
          </a:p>
        </p:txBody>
      </p:sp>
    </p:spTree>
    <p:extLst>
      <p:ext uri="{BB962C8B-B14F-4D97-AF65-F5344CB8AC3E}">
        <p14:creationId xmlns:p14="http://schemas.microsoft.com/office/powerpoint/2010/main" val="35856886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bibliosaccessibles.ca/resources/journees-mondiales-du-braill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celalibrary.ca/sites/default/files/2024-12/Bricolage%20et%20autres%20activit%C3%A9s%20accessibles_FINAL-s.pdf"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www.inca.ca/fr/initiation-au-braille-pour-les-enfants-voyants" TargetMode="External"/><Relationship Id="rId4" Type="http://schemas.openxmlformats.org/officeDocument/2006/relationships/hyperlink" Target="https://celalibrary.ca/sites/default/files/2025-07/Accessible%20storytime%20guide-%20French%20FINAL%20FINAL-s.pdf"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bibliocaeb.ca/public-libraries/running-an-inclusive"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cnibsmartlife.ca/collections/play-and-recreation/games"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s://64ouncebraille.com/collections/games" TargetMode="External"/><Relationship Id="rId4" Type="http://schemas.openxmlformats.org/officeDocument/2006/relationships/hyperlink" Target="https://www.braillebookstore.com/Toys-and-Games"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inca.ca/fr/programmes-et-services/apprendre/braille-et-litteracie/braille-litteratie?region=on"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s://www.twinkl.ca/resource/fr2-p-9-powerpoint-journee-mondiale-du-braille" TargetMode="External"/><Relationship Id="rId4" Type="http://schemas.openxmlformats.org/officeDocument/2006/relationships/hyperlink" Target="https://www.twinkl.fi/resources/fr-cycle-2-themes-et-temps-forts-de-l-annee-france/fr-evenements-themes-et-temps-forts-de-lannee-cycle-2-france/journe-mondiale-du-braille-fr-evenements-themes-et-temps-forts-de-lannee-cycle-2-france"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bibliosaccessibles.ca/resources/journees-mondiales-du-braille/"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95DBC-4D6C-C269-A93F-0D0854EBDBBF}"/>
              </a:ext>
            </a:extLst>
          </p:cNvPr>
          <p:cNvSpPr>
            <a:spLocks noGrp="1"/>
          </p:cNvSpPr>
          <p:nvPr>
            <p:ph type="ctrTitle"/>
          </p:nvPr>
        </p:nvSpPr>
        <p:spPr/>
        <p:txBody>
          <a:bodyPr>
            <a:normAutofit/>
          </a:bodyPr>
          <a:lstStyle/>
          <a:p>
            <a:r>
              <a:rPr lang="fr-CA" noProof="0" dirty="0"/>
              <a:t>Intégrer le Braille dans les bibliothèques et partout </a:t>
            </a:r>
          </a:p>
        </p:txBody>
      </p:sp>
      <p:sp>
        <p:nvSpPr>
          <p:cNvPr id="3" name="Subtitle 2">
            <a:extLst>
              <a:ext uri="{FF2B5EF4-FFF2-40B4-BE49-F238E27FC236}">
                <a16:creationId xmlns:a16="http://schemas.microsoft.com/office/drawing/2014/main" id="{73405CB5-ABCF-62B8-F600-6D5D9089EEC9}"/>
              </a:ext>
            </a:extLst>
          </p:cNvPr>
          <p:cNvSpPr>
            <a:spLocks noGrp="1"/>
          </p:cNvSpPr>
          <p:nvPr>
            <p:ph type="subTitle" idx="1"/>
          </p:nvPr>
        </p:nvSpPr>
        <p:spPr>
          <a:xfrm>
            <a:off x="1524000" y="3582582"/>
            <a:ext cx="9144000" cy="1655762"/>
          </a:xfrm>
        </p:spPr>
        <p:txBody>
          <a:bodyPr/>
          <a:lstStyle/>
          <a:p>
            <a:r>
              <a:rPr lang="fr-FR">
                <a:hlinkClick r:id="rId3"/>
              </a:rPr>
              <a:t>Ressources pour les bibliothèques à l'occasion de la Journée mondiale du braille </a:t>
            </a:r>
            <a:endParaRPr lang="fr-FR" dirty="0"/>
          </a:p>
          <a:p>
            <a:endParaRPr lang="fr-CA" noProof="0" dirty="0"/>
          </a:p>
          <a:p>
            <a:endParaRPr lang="fr-CA" noProof="0" dirty="0"/>
          </a:p>
        </p:txBody>
      </p:sp>
    </p:spTree>
    <p:extLst>
      <p:ext uri="{BB962C8B-B14F-4D97-AF65-F5344CB8AC3E}">
        <p14:creationId xmlns:p14="http://schemas.microsoft.com/office/powerpoint/2010/main" val="2979006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63E53-1F15-B21E-2121-8064A283CDC1}"/>
              </a:ext>
            </a:extLst>
          </p:cNvPr>
          <p:cNvSpPr>
            <a:spLocks noGrp="1"/>
          </p:cNvSpPr>
          <p:nvPr>
            <p:ph type="title"/>
          </p:nvPr>
        </p:nvSpPr>
        <p:spPr>
          <a:xfrm>
            <a:off x="838200" y="381454"/>
            <a:ext cx="10515600" cy="1325563"/>
          </a:xfrm>
        </p:spPr>
        <p:txBody>
          <a:bodyPr/>
          <a:lstStyle/>
          <a:p>
            <a:r>
              <a:rPr lang="fr-FR" dirty="0"/>
              <a:t>Collaborations dans le cadre des Journées mondiales du braille</a:t>
            </a:r>
            <a:endParaRPr lang="en-CA" dirty="0"/>
          </a:p>
        </p:txBody>
      </p:sp>
      <p:sp>
        <p:nvSpPr>
          <p:cNvPr id="3" name="Content Placeholder 2">
            <a:extLst>
              <a:ext uri="{FF2B5EF4-FFF2-40B4-BE49-F238E27FC236}">
                <a16:creationId xmlns:a16="http://schemas.microsoft.com/office/drawing/2014/main" id="{BF97CF2D-52C3-44A0-2A80-81D744F02769}"/>
              </a:ext>
            </a:extLst>
          </p:cNvPr>
          <p:cNvSpPr>
            <a:spLocks noGrp="1"/>
          </p:cNvSpPr>
          <p:nvPr>
            <p:ph idx="1"/>
          </p:nvPr>
        </p:nvSpPr>
        <p:spPr/>
        <p:txBody>
          <a:bodyPr/>
          <a:lstStyle/>
          <a:p>
            <a:r>
              <a:rPr lang="fr-CA" noProof="0" dirty="0"/>
              <a:t>Guide des ressources pour bibliothèques publiques pour mettre en place des programmes adaptés au braille.</a:t>
            </a:r>
          </a:p>
          <a:p>
            <a:r>
              <a:rPr lang="fr-CA" noProof="0" dirty="0"/>
              <a:t>Créé par le comité de planification des Journées mondiales du braille 2026.</a:t>
            </a:r>
          </a:p>
          <a:p>
            <a:r>
              <a:rPr lang="fr-CA" dirty="0"/>
              <a:t>Peut être adapté pour autres organisations et utilisé a tout moment.</a:t>
            </a:r>
            <a:endParaRPr lang="fr-CA" noProof="0" dirty="0"/>
          </a:p>
        </p:txBody>
      </p:sp>
    </p:spTree>
    <p:extLst>
      <p:ext uri="{BB962C8B-B14F-4D97-AF65-F5344CB8AC3E}">
        <p14:creationId xmlns:p14="http://schemas.microsoft.com/office/powerpoint/2010/main" val="3610712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4FD5E-1793-BC45-207F-2B05E4B8ED71}"/>
              </a:ext>
            </a:extLst>
          </p:cNvPr>
          <p:cNvSpPr>
            <a:spLocks noGrp="1"/>
          </p:cNvSpPr>
          <p:nvPr>
            <p:ph type="title"/>
          </p:nvPr>
        </p:nvSpPr>
        <p:spPr/>
        <p:txBody>
          <a:bodyPr/>
          <a:lstStyle/>
          <a:p>
            <a:r>
              <a:rPr lang="fr-FR" dirty="0"/>
              <a:t>Le Comité </a:t>
            </a:r>
            <a:endParaRPr lang="en-CA" dirty="0"/>
          </a:p>
        </p:txBody>
      </p:sp>
      <p:sp>
        <p:nvSpPr>
          <p:cNvPr id="3" name="Content Placeholder 2">
            <a:extLst>
              <a:ext uri="{FF2B5EF4-FFF2-40B4-BE49-F238E27FC236}">
                <a16:creationId xmlns:a16="http://schemas.microsoft.com/office/drawing/2014/main" id="{31C33E6E-6E0C-C984-F9DF-553FA717BD72}"/>
              </a:ext>
            </a:extLst>
          </p:cNvPr>
          <p:cNvSpPr>
            <a:spLocks noGrp="1"/>
          </p:cNvSpPr>
          <p:nvPr>
            <p:ph idx="1"/>
          </p:nvPr>
        </p:nvSpPr>
        <p:spPr>
          <a:xfrm>
            <a:off x="838200" y="1538288"/>
            <a:ext cx="10515600" cy="4677455"/>
          </a:xfrm>
        </p:spPr>
        <p:txBody>
          <a:bodyPr>
            <a:normAutofit fontScale="92500" lnSpcReduction="10000"/>
          </a:bodyPr>
          <a:lstStyle/>
          <a:p>
            <a:r>
              <a:rPr lang="fr-FR" dirty="0"/>
              <a:t>l'Alliance pour l'égalité des Canadiens aveugles (AEAC),</a:t>
            </a:r>
          </a:p>
          <a:p>
            <a:r>
              <a:rPr lang="fr-FR" dirty="0"/>
              <a:t>Au-delà de l’imprimé d'INCA,</a:t>
            </a:r>
          </a:p>
          <a:p>
            <a:r>
              <a:rPr lang="fr-FR" dirty="0"/>
              <a:t>Le Conseil canadien des aveugles (CCA), </a:t>
            </a:r>
          </a:p>
          <a:p>
            <a:r>
              <a:rPr lang="fr-FR" dirty="0"/>
              <a:t>Le Centre pour l'accès équitable aux bibliothèques (CAEB)</a:t>
            </a:r>
          </a:p>
          <a:p>
            <a:r>
              <a:rPr lang="fr-FR" dirty="0"/>
              <a:t>le Centre provincial de ressources pour les personnes ayant une déficience visuelle (CPRDPV),</a:t>
            </a:r>
          </a:p>
          <a:p>
            <a:r>
              <a:rPr lang="fr-FR" dirty="0"/>
              <a:t>la Fondation INCA,</a:t>
            </a:r>
          </a:p>
          <a:p>
            <a:r>
              <a:rPr lang="fr-FR" dirty="0"/>
              <a:t>Littératie braille Canada (LBC),</a:t>
            </a:r>
          </a:p>
          <a:p>
            <a:r>
              <a:rPr lang="fr-FR" dirty="0"/>
              <a:t>les Ressources en éducation alternative pour l'Ontario (REAO),</a:t>
            </a:r>
          </a:p>
          <a:p>
            <a:r>
              <a:rPr lang="fr-FR" dirty="0"/>
              <a:t> le Réseau national pour l'accès équitable aux services de bibliothèque (RNSEB)</a:t>
            </a:r>
          </a:p>
        </p:txBody>
      </p:sp>
    </p:spTree>
    <p:extLst>
      <p:ext uri="{BB962C8B-B14F-4D97-AF65-F5344CB8AC3E}">
        <p14:creationId xmlns:p14="http://schemas.microsoft.com/office/powerpoint/2010/main" val="2476770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299CA-D3C0-E0C1-301C-45660A923A0F}"/>
              </a:ext>
            </a:extLst>
          </p:cNvPr>
          <p:cNvSpPr>
            <a:spLocks noGrp="1"/>
          </p:cNvSpPr>
          <p:nvPr>
            <p:ph type="title"/>
          </p:nvPr>
        </p:nvSpPr>
        <p:spPr/>
        <p:txBody>
          <a:bodyPr/>
          <a:lstStyle/>
          <a:p>
            <a:r>
              <a:rPr lang="fr-FR" dirty="0"/>
              <a:t>Aperçu du contenu </a:t>
            </a:r>
            <a:endParaRPr lang="en-CA" dirty="0"/>
          </a:p>
        </p:txBody>
      </p:sp>
      <p:sp>
        <p:nvSpPr>
          <p:cNvPr id="3" name="Content Placeholder 2">
            <a:extLst>
              <a:ext uri="{FF2B5EF4-FFF2-40B4-BE49-F238E27FC236}">
                <a16:creationId xmlns:a16="http://schemas.microsoft.com/office/drawing/2014/main" id="{48E73378-04B0-C5A4-27C3-7F4672775789}"/>
              </a:ext>
            </a:extLst>
          </p:cNvPr>
          <p:cNvSpPr>
            <a:spLocks noGrp="1"/>
          </p:cNvSpPr>
          <p:nvPr>
            <p:ph idx="1"/>
          </p:nvPr>
        </p:nvSpPr>
        <p:spPr>
          <a:xfrm>
            <a:off x="838200" y="1788301"/>
            <a:ext cx="10515600" cy="4351338"/>
          </a:xfrm>
        </p:spPr>
        <p:txBody>
          <a:bodyPr>
            <a:normAutofit fontScale="92500"/>
          </a:bodyPr>
          <a:lstStyle/>
          <a:p>
            <a:r>
              <a:rPr lang="fr-FR" dirty="0"/>
              <a:t>Suggestions de publications sur les réseaux sociaux pour promouvoir les programmes de bibliothèque axés sur le braille.</a:t>
            </a:r>
          </a:p>
          <a:p>
            <a:r>
              <a:rPr lang="fr-FR" dirty="0"/>
              <a:t>Idées et ressources pour des activités liées au braille destinées aux personnes de toute âge, qu’elles soient ou non atteints d'un handicap visuel.</a:t>
            </a:r>
          </a:p>
          <a:p>
            <a:r>
              <a:rPr lang="fr-FR" dirty="0"/>
              <a:t>des jeux, des histoires et des conseils pour rendre les programmes en braille amusants et inclusifs.</a:t>
            </a:r>
          </a:p>
          <a:p>
            <a:r>
              <a:rPr lang="fr-FR" dirty="0"/>
              <a:t>Trousses d’outils destinés à promouvoir l'alphabétisation en braille. </a:t>
            </a:r>
          </a:p>
          <a:p>
            <a:r>
              <a:rPr lang="fr-FR" dirty="0"/>
              <a:t>Conseils généraux pour améliorer l'inclusivité et l'accessibilité pour les utilisateurs malvoyants. </a:t>
            </a:r>
          </a:p>
        </p:txBody>
      </p:sp>
    </p:spTree>
    <p:extLst>
      <p:ext uri="{BB962C8B-B14F-4D97-AF65-F5344CB8AC3E}">
        <p14:creationId xmlns:p14="http://schemas.microsoft.com/office/powerpoint/2010/main" val="2753163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5D5AF-2BF0-0090-5D6C-74EA9FF28127}"/>
              </a:ext>
            </a:extLst>
          </p:cNvPr>
          <p:cNvSpPr>
            <a:spLocks noGrp="1"/>
          </p:cNvSpPr>
          <p:nvPr>
            <p:ph type="ctrTitle"/>
          </p:nvPr>
        </p:nvSpPr>
        <p:spPr/>
        <p:txBody>
          <a:bodyPr/>
          <a:lstStyle/>
          <a:p>
            <a:r>
              <a:rPr lang="en-CA" dirty="0" err="1"/>
              <a:t>Programmation</a:t>
            </a:r>
            <a:r>
              <a:rPr lang="en-CA" dirty="0"/>
              <a:t> pour enfants </a:t>
            </a:r>
          </a:p>
        </p:txBody>
      </p:sp>
      <p:sp>
        <p:nvSpPr>
          <p:cNvPr id="3" name="Subtitle 2">
            <a:extLst>
              <a:ext uri="{FF2B5EF4-FFF2-40B4-BE49-F238E27FC236}">
                <a16:creationId xmlns:a16="http://schemas.microsoft.com/office/drawing/2014/main" id="{6071E147-D249-337A-03D5-6B8F03F386CA}"/>
              </a:ext>
            </a:extLst>
          </p:cNvPr>
          <p:cNvSpPr>
            <a:spLocks noGrp="1"/>
          </p:cNvSpPr>
          <p:nvPr>
            <p:ph type="subTitle" idx="1"/>
          </p:nvPr>
        </p:nvSpPr>
        <p:spPr/>
        <p:txBody>
          <a:bodyPr/>
          <a:lstStyle/>
          <a:p>
            <a:endParaRPr lang="en-CA"/>
          </a:p>
        </p:txBody>
      </p:sp>
    </p:spTree>
    <p:extLst>
      <p:ext uri="{BB962C8B-B14F-4D97-AF65-F5344CB8AC3E}">
        <p14:creationId xmlns:p14="http://schemas.microsoft.com/office/powerpoint/2010/main" val="669415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39579-6B90-5B0A-1F36-230600E9DD83}"/>
              </a:ext>
            </a:extLst>
          </p:cNvPr>
          <p:cNvSpPr>
            <a:spLocks noGrp="1"/>
          </p:cNvSpPr>
          <p:nvPr>
            <p:ph type="title"/>
          </p:nvPr>
        </p:nvSpPr>
        <p:spPr>
          <a:xfrm>
            <a:off x="838200" y="373592"/>
            <a:ext cx="10515600" cy="1325563"/>
          </a:xfrm>
        </p:spPr>
        <p:txBody>
          <a:bodyPr>
            <a:normAutofit/>
          </a:bodyPr>
          <a:lstStyle/>
          <a:p>
            <a:r>
              <a:rPr lang="fr-FR" dirty="0"/>
              <a:t>L’heure du conte – Conseils généraux </a:t>
            </a:r>
            <a:br>
              <a:rPr lang="fr-FR" dirty="0"/>
            </a:br>
            <a:endParaRPr lang="en-CA" dirty="0"/>
          </a:p>
        </p:txBody>
      </p:sp>
      <p:sp>
        <p:nvSpPr>
          <p:cNvPr id="3" name="Content Placeholder 2">
            <a:extLst>
              <a:ext uri="{FF2B5EF4-FFF2-40B4-BE49-F238E27FC236}">
                <a16:creationId xmlns:a16="http://schemas.microsoft.com/office/drawing/2014/main" id="{92655E4C-C8BC-6254-80F8-6DC314E388BD}"/>
              </a:ext>
            </a:extLst>
          </p:cNvPr>
          <p:cNvSpPr>
            <a:spLocks noGrp="1"/>
          </p:cNvSpPr>
          <p:nvPr>
            <p:ph idx="1"/>
          </p:nvPr>
        </p:nvSpPr>
        <p:spPr>
          <a:xfrm>
            <a:off x="838200" y="1841667"/>
            <a:ext cx="10515600" cy="4351338"/>
          </a:xfrm>
        </p:spPr>
        <p:txBody>
          <a:bodyPr>
            <a:normAutofit/>
          </a:bodyPr>
          <a:lstStyle/>
          <a:p>
            <a:r>
              <a:rPr lang="fr-FR" dirty="0"/>
              <a:t>Sélectionnez des livres disponibles en braille et en gros caractères et procurer les deux pour lecture à voix haute, idéalement faite par lecteur en braille.</a:t>
            </a:r>
          </a:p>
          <a:p>
            <a:r>
              <a:rPr lang="fr-FR" dirty="0"/>
              <a:t>Braille imprimé un format idéal pour l’intégration.</a:t>
            </a:r>
          </a:p>
          <a:p>
            <a:r>
              <a:rPr lang="fr-FR" dirty="0"/>
              <a:t>Exploration guidée des pages.</a:t>
            </a:r>
          </a:p>
        </p:txBody>
      </p:sp>
    </p:spTree>
    <p:extLst>
      <p:ext uri="{BB962C8B-B14F-4D97-AF65-F5344CB8AC3E}">
        <p14:creationId xmlns:p14="http://schemas.microsoft.com/office/powerpoint/2010/main" val="1404974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71E9A-321A-D8E2-A19B-3D6825AEA0F5}"/>
              </a:ext>
            </a:extLst>
          </p:cNvPr>
          <p:cNvSpPr>
            <a:spLocks noGrp="1"/>
          </p:cNvSpPr>
          <p:nvPr>
            <p:ph type="title"/>
          </p:nvPr>
        </p:nvSpPr>
        <p:spPr>
          <a:xfrm>
            <a:off x="838200" y="374456"/>
            <a:ext cx="10515600" cy="1325563"/>
          </a:xfrm>
        </p:spPr>
        <p:txBody>
          <a:bodyPr/>
          <a:lstStyle/>
          <a:p>
            <a:r>
              <a:rPr lang="fr-CA" dirty="0"/>
              <a:t>L’Heure du conte - Activités suggérées </a:t>
            </a:r>
            <a:endParaRPr lang="en-CA" dirty="0"/>
          </a:p>
        </p:txBody>
      </p:sp>
      <p:sp>
        <p:nvSpPr>
          <p:cNvPr id="3" name="Content Placeholder 2">
            <a:extLst>
              <a:ext uri="{FF2B5EF4-FFF2-40B4-BE49-F238E27FC236}">
                <a16:creationId xmlns:a16="http://schemas.microsoft.com/office/drawing/2014/main" id="{637FE5EE-EF3A-F107-DBAD-2DB43501C22E}"/>
              </a:ext>
            </a:extLst>
          </p:cNvPr>
          <p:cNvSpPr>
            <a:spLocks noGrp="1"/>
          </p:cNvSpPr>
          <p:nvPr>
            <p:ph idx="1"/>
          </p:nvPr>
        </p:nvSpPr>
        <p:spPr>
          <a:xfrm>
            <a:off x="838200" y="1857709"/>
            <a:ext cx="10515600" cy="4351338"/>
          </a:xfrm>
        </p:spPr>
        <p:txBody>
          <a:bodyPr/>
          <a:lstStyle/>
          <a:p>
            <a:r>
              <a:rPr lang="fr-CA" dirty="0"/>
              <a:t>Boîte à histoires accessible.</a:t>
            </a:r>
            <a:endParaRPr lang="en-CA" dirty="0"/>
          </a:p>
          <a:p>
            <a:r>
              <a:rPr lang="fr-FR" dirty="0"/>
              <a:t>Frise tactile chronologique.</a:t>
            </a:r>
          </a:p>
          <a:p>
            <a:r>
              <a:rPr lang="fr-FR" dirty="0"/>
              <a:t>Créer un livre tactile.</a:t>
            </a:r>
          </a:p>
          <a:p>
            <a:r>
              <a:rPr lang="fr-FR" dirty="0"/>
              <a:t>Itinéraires d’histoire au sol.</a:t>
            </a:r>
          </a:p>
          <a:p>
            <a:r>
              <a:rPr lang="fr-FR" dirty="0"/>
              <a:t>Créer une Carte tactile de la salle.</a:t>
            </a:r>
          </a:p>
          <a:p>
            <a:r>
              <a:rPr lang="fr-FR" dirty="0"/>
              <a:t>Créer des badges de nom en braille.</a:t>
            </a:r>
          </a:p>
          <a:p>
            <a:r>
              <a:rPr lang="fr-FR" dirty="0"/>
              <a:t>Touche et raconte, sac mystère.</a:t>
            </a:r>
            <a:endParaRPr lang="en-CA" dirty="0"/>
          </a:p>
        </p:txBody>
      </p:sp>
    </p:spTree>
    <p:extLst>
      <p:ext uri="{BB962C8B-B14F-4D97-AF65-F5344CB8AC3E}">
        <p14:creationId xmlns:p14="http://schemas.microsoft.com/office/powerpoint/2010/main" val="4048739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27312-5FED-D56E-19D7-996D2D61A58A}"/>
              </a:ext>
            </a:extLst>
          </p:cNvPr>
          <p:cNvSpPr>
            <a:spLocks noGrp="1"/>
          </p:cNvSpPr>
          <p:nvPr>
            <p:ph type="title"/>
          </p:nvPr>
        </p:nvSpPr>
        <p:spPr/>
        <p:txBody>
          <a:bodyPr/>
          <a:lstStyle/>
          <a:p>
            <a:r>
              <a:rPr lang="en-CA" dirty="0" err="1"/>
              <a:t>L’heure</a:t>
            </a:r>
            <a:r>
              <a:rPr lang="en-CA" dirty="0"/>
              <a:t> du conte - suggestions de livres </a:t>
            </a:r>
            <a:br>
              <a:rPr lang="en-CA" dirty="0"/>
            </a:br>
            <a:endParaRPr lang="en-CA" dirty="0"/>
          </a:p>
        </p:txBody>
      </p:sp>
      <p:sp>
        <p:nvSpPr>
          <p:cNvPr id="3" name="Content Placeholder 2">
            <a:extLst>
              <a:ext uri="{FF2B5EF4-FFF2-40B4-BE49-F238E27FC236}">
                <a16:creationId xmlns:a16="http://schemas.microsoft.com/office/drawing/2014/main" id="{57F726FE-782E-66A7-6DBB-CFA1CB054ECB}"/>
              </a:ext>
            </a:extLst>
          </p:cNvPr>
          <p:cNvSpPr>
            <a:spLocks noGrp="1"/>
          </p:cNvSpPr>
          <p:nvPr>
            <p:ph idx="1"/>
          </p:nvPr>
        </p:nvSpPr>
        <p:spPr>
          <a:xfrm>
            <a:off x="828869" y="1825625"/>
            <a:ext cx="10515600" cy="4351338"/>
          </a:xfrm>
        </p:spPr>
        <p:txBody>
          <a:bodyPr/>
          <a:lstStyle/>
          <a:p>
            <a:r>
              <a:rPr lang="fr-FR" dirty="0"/>
              <a:t>Lili Macaroni Je suis comme je suis - Nicole Testa.  </a:t>
            </a:r>
          </a:p>
          <a:p>
            <a:r>
              <a:rPr lang="fr-FR" dirty="0"/>
              <a:t>Mustafa - Marie-Louise Gay.</a:t>
            </a:r>
          </a:p>
          <a:p>
            <a:r>
              <a:rPr lang="fr-FR" dirty="0"/>
              <a:t>J’ai trouvé l’espoir dans un cerisier  - Jean </a:t>
            </a:r>
            <a:r>
              <a:rPr lang="fr-FR" dirty="0" err="1"/>
              <a:t>Pendizwol</a:t>
            </a:r>
            <a:r>
              <a:rPr lang="fr-FR" dirty="0"/>
              <a:t>.</a:t>
            </a:r>
          </a:p>
          <a:p>
            <a:r>
              <a:rPr lang="fr-FR" dirty="0"/>
              <a:t>Plus de livres en français en braille imprimé du RNSEB et du CAÉB.  </a:t>
            </a:r>
            <a:endParaRPr lang="en-CA" dirty="0"/>
          </a:p>
        </p:txBody>
      </p:sp>
    </p:spTree>
    <p:extLst>
      <p:ext uri="{BB962C8B-B14F-4D97-AF65-F5344CB8AC3E}">
        <p14:creationId xmlns:p14="http://schemas.microsoft.com/office/powerpoint/2010/main" val="31317303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5B6A0-6275-D63C-B029-2BD56899277C}"/>
              </a:ext>
            </a:extLst>
          </p:cNvPr>
          <p:cNvSpPr>
            <a:spLocks noGrp="1"/>
          </p:cNvSpPr>
          <p:nvPr>
            <p:ph type="title"/>
          </p:nvPr>
        </p:nvSpPr>
        <p:spPr/>
        <p:txBody>
          <a:bodyPr/>
          <a:lstStyle/>
          <a:p>
            <a:r>
              <a:rPr lang="fr-FR" dirty="0"/>
              <a:t>Autres Ressources aidant à planifier des programmes accessible</a:t>
            </a:r>
            <a:endParaRPr lang="en-CA" dirty="0"/>
          </a:p>
        </p:txBody>
      </p:sp>
      <p:sp>
        <p:nvSpPr>
          <p:cNvPr id="3" name="Content Placeholder 2">
            <a:extLst>
              <a:ext uri="{FF2B5EF4-FFF2-40B4-BE49-F238E27FC236}">
                <a16:creationId xmlns:a16="http://schemas.microsoft.com/office/drawing/2014/main" id="{7E66D20C-5A18-4D07-F851-615E6D4FA46E}"/>
              </a:ext>
            </a:extLst>
          </p:cNvPr>
          <p:cNvSpPr>
            <a:spLocks noGrp="1"/>
          </p:cNvSpPr>
          <p:nvPr>
            <p:ph idx="1"/>
          </p:nvPr>
        </p:nvSpPr>
        <p:spPr/>
        <p:txBody>
          <a:bodyPr/>
          <a:lstStyle/>
          <a:p>
            <a:pPr lvl="0"/>
            <a:r>
              <a:rPr lang="fr-CA" u="sng" dirty="0">
                <a:hlinkClick r:id="rId3"/>
              </a:rPr>
              <a:t>Bibliothèques accessibles : bricolage et autres activités (PDF)</a:t>
            </a:r>
            <a:endParaRPr lang="en-CA" dirty="0"/>
          </a:p>
          <a:p>
            <a:pPr lvl="0"/>
            <a:r>
              <a:rPr lang="fr-CA" u="sng" dirty="0">
                <a:hlinkClick r:id="rId4"/>
              </a:rPr>
              <a:t>Bibliothèques accessibles : L’heure de conte (PDF)</a:t>
            </a:r>
            <a:endParaRPr lang="en-CA" dirty="0"/>
          </a:p>
          <a:p>
            <a:pPr lvl="0"/>
            <a:r>
              <a:rPr lang="fr-CA" u="sng" dirty="0">
                <a:hlinkClick r:id="rId5"/>
              </a:rPr>
              <a:t>Initiation au braille pour les enfants voyants</a:t>
            </a:r>
            <a:endParaRPr lang="en-CA" dirty="0"/>
          </a:p>
        </p:txBody>
      </p:sp>
    </p:spTree>
    <p:extLst>
      <p:ext uri="{BB962C8B-B14F-4D97-AF65-F5344CB8AC3E}">
        <p14:creationId xmlns:p14="http://schemas.microsoft.com/office/powerpoint/2010/main" val="336996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843A3-DBC5-F505-B1DD-9A9B3D41F37F}"/>
              </a:ext>
            </a:extLst>
          </p:cNvPr>
          <p:cNvSpPr>
            <a:spLocks noGrp="1"/>
          </p:cNvSpPr>
          <p:nvPr>
            <p:ph type="ctrTitle"/>
          </p:nvPr>
        </p:nvSpPr>
        <p:spPr/>
        <p:txBody>
          <a:bodyPr/>
          <a:lstStyle/>
          <a:p>
            <a:r>
              <a:rPr lang="en-CA" dirty="0" err="1"/>
              <a:t>Alphabétisation</a:t>
            </a:r>
            <a:r>
              <a:rPr lang="en-CA" dirty="0"/>
              <a:t> </a:t>
            </a:r>
            <a:r>
              <a:rPr lang="en-CA" dirty="0" err="1"/>
              <a:t>en</a:t>
            </a:r>
            <a:r>
              <a:rPr lang="en-CA" dirty="0"/>
              <a:t> braille</a:t>
            </a:r>
            <a:br>
              <a:rPr lang="en-CA" dirty="0"/>
            </a:br>
            <a:endParaRPr lang="en-CA" dirty="0"/>
          </a:p>
        </p:txBody>
      </p:sp>
      <p:sp>
        <p:nvSpPr>
          <p:cNvPr id="3" name="Subtitle 2">
            <a:extLst>
              <a:ext uri="{FF2B5EF4-FFF2-40B4-BE49-F238E27FC236}">
                <a16:creationId xmlns:a16="http://schemas.microsoft.com/office/drawing/2014/main" id="{F1C9C692-53FB-6C98-688B-8E96D70C26AF}"/>
              </a:ext>
            </a:extLst>
          </p:cNvPr>
          <p:cNvSpPr>
            <a:spLocks noGrp="1"/>
          </p:cNvSpPr>
          <p:nvPr>
            <p:ph type="subTitle" idx="1"/>
          </p:nvPr>
        </p:nvSpPr>
        <p:spPr/>
        <p:txBody>
          <a:bodyPr/>
          <a:lstStyle/>
          <a:p>
            <a:endParaRPr lang="en-CA" dirty="0"/>
          </a:p>
        </p:txBody>
      </p:sp>
    </p:spTree>
    <p:extLst>
      <p:ext uri="{BB962C8B-B14F-4D97-AF65-F5344CB8AC3E}">
        <p14:creationId xmlns:p14="http://schemas.microsoft.com/office/powerpoint/2010/main" val="1466557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8CEDE-D995-D2CD-1F8E-33EFE63DCAAC}"/>
              </a:ext>
            </a:extLst>
          </p:cNvPr>
          <p:cNvSpPr>
            <a:spLocks noGrp="1"/>
          </p:cNvSpPr>
          <p:nvPr>
            <p:ph type="title"/>
          </p:nvPr>
        </p:nvSpPr>
        <p:spPr/>
        <p:txBody>
          <a:bodyPr/>
          <a:lstStyle/>
          <a:p>
            <a:r>
              <a:rPr lang="fr-FR" dirty="0"/>
              <a:t>L'importance de l'alphabétisation en braille </a:t>
            </a:r>
            <a:br>
              <a:rPr lang="fr-FR" dirty="0"/>
            </a:br>
            <a:endParaRPr lang="en-CA" dirty="0"/>
          </a:p>
        </p:txBody>
      </p:sp>
      <p:sp>
        <p:nvSpPr>
          <p:cNvPr id="3" name="Content Placeholder 2">
            <a:extLst>
              <a:ext uri="{FF2B5EF4-FFF2-40B4-BE49-F238E27FC236}">
                <a16:creationId xmlns:a16="http://schemas.microsoft.com/office/drawing/2014/main" id="{0AC911FF-AEBA-31A0-7E49-4456D4FA05A4}"/>
              </a:ext>
            </a:extLst>
          </p:cNvPr>
          <p:cNvSpPr>
            <a:spLocks noGrp="1"/>
          </p:cNvSpPr>
          <p:nvPr>
            <p:ph idx="1"/>
          </p:nvPr>
        </p:nvSpPr>
        <p:spPr/>
        <p:txBody>
          <a:bodyPr/>
          <a:lstStyle/>
          <a:p>
            <a:r>
              <a:rPr lang="fr-FR" dirty="0"/>
              <a:t>Ce que l'imprimé est pour les personnes voyants, le braille l'est pour des personnes ayant une déficience perceptuelle.</a:t>
            </a:r>
          </a:p>
          <a:p>
            <a:r>
              <a:rPr lang="fr-FR" dirty="0"/>
              <a:t>Important de promouvoir l'alphabétisation précoce des enfants.</a:t>
            </a:r>
          </a:p>
          <a:p>
            <a:r>
              <a:rPr lang="fr-FR" dirty="0"/>
              <a:t>Commencent par une exposition multiple et régulière à la langue écrite et parlée. </a:t>
            </a:r>
          </a:p>
          <a:p>
            <a:r>
              <a:rPr lang="fr-FR" dirty="0"/>
              <a:t>Pour les enfants ayant une déficience perceptuelle cette exposition à la langue écrite doit être fréquente, ciblée et accessible.</a:t>
            </a:r>
          </a:p>
        </p:txBody>
      </p:sp>
    </p:spTree>
    <p:extLst>
      <p:ext uri="{BB962C8B-B14F-4D97-AF65-F5344CB8AC3E}">
        <p14:creationId xmlns:p14="http://schemas.microsoft.com/office/powerpoint/2010/main" val="28768070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9C399-CE8B-C7BC-4F54-BD902EC7A347}"/>
              </a:ext>
            </a:extLst>
          </p:cNvPr>
          <p:cNvSpPr>
            <a:spLocks noGrp="1"/>
          </p:cNvSpPr>
          <p:nvPr>
            <p:ph type="title"/>
          </p:nvPr>
        </p:nvSpPr>
        <p:spPr/>
        <p:txBody>
          <a:bodyPr/>
          <a:lstStyle/>
          <a:p>
            <a:r>
              <a:rPr lang="fr-CA" noProof="0" dirty="0"/>
              <a:t>Trousses d'alphabétisation en braille </a:t>
            </a:r>
            <a:br>
              <a:rPr lang="fr-CA" noProof="0" dirty="0"/>
            </a:br>
            <a:endParaRPr lang="fr-CA" noProof="0" dirty="0"/>
          </a:p>
        </p:txBody>
      </p:sp>
      <p:sp>
        <p:nvSpPr>
          <p:cNvPr id="3" name="Content Placeholder 2">
            <a:extLst>
              <a:ext uri="{FF2B5EF4-FFF2-40B4-BE49-F238E27FC236}">
                <a16:creationId xmlns:a16="http://schemas.microsoft.com/office/drawing/2014/main" id="{DA8F7875-2AFE-D82A-0693-36AA74089353}"/>
              </a:ext>
            </a:extLst>
          </p:cNvPr>
          <p:cNvSpPr>
            <a:spLocks noGrp="1"/>
          </p:cNvSpPr>
          <p:nvPr>
            <p:ph idx="1"/>
          </p:nvPr>
        </p:nvSpPr>
        <p:spPr/>
        <p:txBody>
          <a:bodyPr/>
          <a:lstStyle/>
          <a:p>
            <a:r>
              <a:rPr lang="fr-FR" dirty="0"/>
              <a:t>Des livres en braille et en gros caractères, </a:t>
            </a:r>
          </a:p>
          <a:p>
            <a:pPr lvl="1"/>
            <a:r>
              <a:rPr lang="fr-FR" dirty="0"/>
              <a:t>Les livres en gros caractères doivent utiliser un contraste élevé et un encombrement visuel faible.</a:t>
            </a:r>
          </a:p>
          <a:p>
            <a:r>
              <a:rPr lang="fr-FR" dirty="0"/>
              <a:t>Pour les jeunes enfants, inclure du braille imprimé.</a:t>
            </a:r>
          </a:p>
          <a:p>
            <a:r>
              <a:rPr lang="fr-FR" dirty="0"/>
              <a:t>Jouet sensoriel texturé ou LÉGO braille.   </a:t>
            </a:r>
          </a:p>
          <a:p>
            <a:r>
              <a:rPr lang="fr-FR" dirty="0"/>
              <a:t>Étiqueteuse en braille.</a:t>
            </a:r>
          </a:p>
        </p:txBody>
      </p:sp>
    </p:spTree>
    <p:extLst>
      <p:ext uri="{BB962C8B-B14F-4D97-AF65-F5344CB8AC3E}">
        <p14:creationId xmlns:p14="http://schemas.microsoft.com/office/powerpoint/2010/main" val="3599877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05A1F-0CC9-FBA3-BD4E-CA248F26AEDE}"/>
              </a:ext>
            </a:extLst>
          </p:cNvPr>
          <p:cNvSpPr>
            <a:spLocks noGrp="1"/>
          </p:cNvSpPr>
          <p:nvPr>
            <p:ph type="title"/>
          </p:nvPr>
        </p:nvSpPr>
        <p:spPr>
          <a:xfrm>
            <a:off x="838200" y="339251"/>
            <a:ext cx="10515600" cy="1325563"/>
          </a:xfrm>
        </p:spPr>
        <p:txBody>
          <a:bodyPr/>
          <a:lstStyle/>
          <a:p>
            <a:r>
              <a:rPr lang="fr-FR" dirty="0"/>
              <a:t>Ressources pour les fournitures et le matériel de manipulation</a:t>
            </a:r>
            <a:endParaRPr lang="en-CA" dirty="0"/>
          </a:p>
        </p:txBody>
      </p:sp>
      <p:sp>
        <p:nvSpPr>
          <p:cNvPr id="3" name="Content Placeholder 2">
            <a:extLst>
              <a:ext uri="{FF2B5EF4-FFF2-40B4-BE49-F238E27FC236}">
                <a16:creationId xmlns:a16="http://schemas.microsoft.com/office/drawing/2014/main" id="{3D64BD2C-1DB6-16BB-42DF-59FF8EA3F1BB}"/>
              </a:ext>
            </a:extLst>
          </p:cNvPr>
          <p:cNvSpPr>
            <a:spLocks noGrp="1"/>
          </p:cNvSpPr>
          <p:nvPr>
            <p:ph idx="1"/>
          </p:nvPr>
        </p:nvSpPr>
        <p:spPr>
          <a:xfrm>
            <a:off x="838200" y="1806462"/>
            <a:ext cx="10515600" cy="4351338"/>
          </a:xfrm>
        </p:spPr>
        <p:txBody>
          <a:bodyPr/>
          <a:lstStyle/>
          <a:p>
            <a:r>
              <a:rPr lang="fr-FR" dirty="0"/>
              <a:t>Imprimante 3D pour créer un ensemble de tampons en pâte à modeler en braille.</a:t>
            </a:r>
          </a:p>
          <a:p>
            <a:r>
              <a:rPr lang="fr-FR" dirty="0"/>
              <a:t>Planche à dessin avec lignes en sailli 19,95 $</a:t>
            </a:r>
          </a:p>
          <a:p>
            <a:r>
              <a:rPr lang="en-CA" dirty="0"/>
              <a:t>Tableau noir sensorial 54.95 $</a:t>
            </a:r>
          </a:p>
          <a:p>
            <a:r>
              <a:rPr lang="en-CA" dirty="0"/>
              <a:t>Porte-crayons </a:t>
            </a:r>
            <a:r>
              <a:rPr lang="en-CA" dirty="0" err="1"/>
              <a:t>en</a:t>
            </a:r>
            <a:r>
              <a:rPr lang="en-CA" dirty="0"/>
              <a:t> braille 19.95 $</a:t>
            </a:r>
          </a:p>
          <a:p>
            <a:r>
              <a:rPr lang="en-CA" dirty="0" err="1"/>
              <a:t>Peinture</a:t>
            </a:r>
            <a:r>
              <a:rPr lang="en-CA" dirty="0"/>
              <a:t> brillante </a:t>
            </a:r>
            <a:r>
              <a:rPr lang="en-CA" dirty="0" err="1"/>
              <a:t>en</a:t>
            </a:r>
            <a:r>
              <a:rPr lang="en-CA" dirty="0"/>
              <a:t> 3D 29.95 $</a:t>
            </a:r>
          </a:p>
        </p:txBody>
      </p:sp>
    </p:spTree>
    <p:extLst>
      <p:ext uri="{BB962C8B-B14F-4D97-AF65-F5344CB8AC3E}">
        <p14:creationId xmlns:p14="http://schemas.microsoft.com/office/powerpoint/2010/main" val="2224280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F7DE1-ECD1-631E-C3D2-44D9A578B9BE}"/>
              </a:ext>
            </a:extLst>
          </p:cNvPr>
          <p:cNvSpPr>
            <a:spLocks noGrp="1"/>
          </p:cNvSpPr>
          <p:nvPr>
            <p:ph type="ctrTitle"/>
          </p:nvPr>
        </p:nvSpPr>
        <p:spPr/>
        <p:txBody>
          <a:bodyPr/>
          <a:lstStyle/>
          <a:p>
            <a:r>
              <a:rPr lang="en-CA" dirty="0" err="1"/>
              <a:t>Programmation</a:t>
            </a:r>
            <a:r>
              <a:rPr lang="en-CA" dirty="0"/>
              <a:t> pour adults et </a:t>
            </a:r>
            <a:r>
              <a:rPr lang="en-CA" dirty="0" err="1"/>
              <a:t>junes</a:t>
            </a:r>
            <a:r>
              <a:rPr lang="en-CA" dirty="0"/>
              <a:t> adults </a:t>
            </a:r>
          </a:p>
        </p:txBody>
      </p:sp>
      <p:sp>
        <p:nvSpPr>
          <p:cNvPr id="4" name="Subtitle 3">
            <a:extLst>
              <a:ext uri="{FF2B5EF4-FFF2-40B4-BE49-F238E27FC236}">
                <a16:creationId xmlns:a16="http://schemas.microsoft.com/office/drawing/2014/main" id="{AAE5235E-EBB8-E9E4-9E91-A31F025BD24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946573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66213-554A-0840-423E-CD758B6333D5}"/>
              </a:ext>
            </a:extLst>
          </p:cNvPr>
          <p:cNvSpPr>
            <a:spLocks noGrp="1"/>
          </p:cNvSpPr>
          <p:nvPr>
            <p:ph type="title"/>
          </p:nvPr>
        </p:nvSpPr>
        <p:spPr/>
        <p:txBody>
          <a:bodyPr/>
          <a:lstStyle/>
          <a:p>
            <a:r>
              <a:rPr lang="en-CA" dirty="0"/>
              <a:t>Clubs de lecture</a:t>
            </a:r>
          </a:p>
        </p:txBody>
      </p:sp>
      <p:sp>
        <p:nvSpPr>
          <p:cNvPr id="3" name="Content Placeholder 2">
            <a:extLst>
              <a:ext uri="{FF2B5EF4-FFF2-40B4-BE49-F238E27FC236}">
                <a16:creationId xmlns:a16="http://schemas.microsoft.com/office/drawing/2014/main" id="{0DA6B41B-2E17-8888-8A1E-6E74543BA692}"/>
              </a:ext>
            </a:extLst>
          </p:cNvPr>
          <p:cNvSpPr>
            <a:spLocks noGrp="1"/>
          </p:cNvSpPr>
          <p:nvPr>
            <p:ph idx="1"/>
          </p:nvPr>
        </p:nvSpPr>
        <p:spPr>
          <a:xfrm>
            <a:off x="819538" y="1815465"/>
            <a:ext cx="10515600" cy="4351338"/>
          </a:xfrm>
        </p:spPr>
        <p:txBody>
          <a:bodyPr>
            <a:normAutofit/>
          </a:bodyPr>
          <a:lstStyle/>
          <a:p>
            <a:r>
              <a:rPr lang="fr-FR" dirty="0"/>
              <a:t>Envisagez d'organiser un club de lecture afin de  stimuler les conversations sur les livres en braille ou dans d'autres formats</a:t>
            </a:r>
          </a:p>
          <a:p>
            <a:r>
              <a:rPr lang="fr-FR" dirty="0"/>
              <a:t>Grâce aux ressources gratuites pour les livres en formats accessibles, et aux progrès de la technologie de lecture, il est facile d'encourager les clients ayant des incapacités d'accès à l'imprimé à participer aux clubs de lecture.</a:t>
            </a:r>
          </a:p>
        </p:txBody>
      </p:sp>
    </p:spTree>
    <p:extLst>
      <p:ext uri="{BB962C8B-B14F-4D97-AF65-F5344CB8AC3E}">
        <p14:creationId xmlns:p14="http://schemas.microsoft.com/office/powerpoint/2010/main" val="3127478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17769-147A-2281-5C90-09691F15195D}"/>
              </a:ext>
            </a:extLst>
          </p:cNvPr>
          <p:cNvSpPr>
            <a:spLocks noGrp="1"/>
          </p:cNvSpPr>
          <p:nvPr>
            <p:ph type="title"/>
          </p:nvPr>
        </p:nvSpPr>
        <p:spPr/>
        <p:txBody>
          <a:bodyPr/>
          <a:lstStyle/>
          <a:p>
            <a:r>
              <a:rPr lang="en-CA" dirty="0"/>
              <a:t>Clubs de lecture – 2 </a:t>
            </a:r>
          </a:p>
        </p:txBody>
      </p:sp>
      <p:sp>
        <p:nvSpPr>
          <p:cNvPr id="3" name="Content Placeholder 2">
            <a:extLst>
              <a:ext uri="{FF2B5EF4-FFF2-40B4-BE49-F238E27FC236}">
                <a16:creationId xmlns:a16="http://schemas.microsoft.com/office/drawing/2014/main" id="{C3704929-B490-A847-2D01-030A6D23319E}"/>
              </a:ext>
            </a:extLst>
          </p:cNvPr>
          <p:cNvSpPr>
            <a:spLocks noGrp="1"/>
          </p:cNvSpPr>
          <p:nvPr>
            <p:ph idx="1"/>
          </p:nvPr>
        </p:nvSpPr>
        <p:spPr/>
        <p:txBody>
          <a:bodyPr/>
          <a:lstStyle/>
          <a:p>
            <a:r>
              <a:rPr lang="fr-FR" dirty="0"/>
              <a:t>Prévoyez du temps pour procurer les documents à lire, tant sous forme imprimée que dans des formats accessibles --</a:t>
            </a:r>
          </a:p>
          <a:p>
            <a:r>
              <a:rPr lang="fr-FR" dirty="0"/>
              <a:t>Copies papier en braille.</a:t>
            </a:r>
          </a:p>
          <a:p>
            <a:r>
              <a:rPr lang="fr-FR" dirty="0"/>
              <a:t>Fichiers électroniques en braille.</a:t>
            </a:r>
          </a:p>
          <a:p>
            <a:r>
              <a:rPr lang="fr-FR" dirty="0"/>
              <a:t>Livres en format audio ou texte si le braille n'est pas une option.</a:t>
            </a:r>
          </a:p>
        </p:txBody>
      </p:sp>
    </p:spTree>
    <p:extLst>
      <p:ext uri="{BB962C8B-B14F-4D97-AF65-F5344CB8AC3E}">
        <p14:creationId xmlns:p14="http://schemas.microsoft.com/office/powerpoint/2010/main" val="3112114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30F0-75FA-93C8-C941-8EC84FFDBB0C}"/>
              </a:ext>
            </a:extLst>
          </p:cNvPr>
          <p:cNvSpPr>
            <a:spLocks noGrp="1"/>
          </p:cNvSpPr>
          <p:nvPr>
            <p:ph type="title"/>
          </p:nvPr>
        </p:nvSpPr>
        <p:spPr/>
        <p:txBody>
          <a:bodyPr/>
          <a:lstStyle/>
          <a:p>
            <a:r>
              <a:rPr lang="en-CA" dirty="0"/>
              <a:t>Clubs de lecture – 3 </a:t>
            </a:r>
          </a:p>
        </p:txBody>
      </p:sp>
      <p:sp>
        <p:nvSpPr>
          <p:cNvPr id="3" name="Content Placeholder 2">
            <a:extLst>
              <a:ext uri="{FF2B5EF4-FFF2-40B4-BE49-F238E27FC236}">
                <a16:creationId xmlns:a16="http://schemas.microsoft.com/office/drawing/2014/main" id="{E3583CD6-ECD2-5DB6-C3BA-3C151DA846AD}"/>
              </a:ext>
            </a:extLst>
          </p:cNvPr>
          <p:cNvSpPr>
            <a:spLocks noGrp="1"/>
          </p:cNvSpPr>
          <p:nvPr>
            <p:ph idx="1"/>
          </p:nvPr>
        </p:nvSpPr>
        <p:spPr>
          <a:xfrm>
            <a:off x="838200" y="1795577"/>
            <a:ext cx="10515600" cy="4351338"/>
          </a:xfrm>
        </p:spPr>
        <p:txBody>
          <a:bodyPr>
            <a:normAutofit/>
          </a:bodyPr>
          <a:lstStyle/>
          <a:p>
            <a:r>
              <a:rPr lang="fr-FR" dirty="0"/>
              <a:t>Consultez le guide </a:t>
            </a:r>
            <a:r>
              <a:rPr lang="fr-FR" dirty="0">
                <a:hlinkClick r:id="rId3"/>
              </a:rPr>
              <a:t>Diriger un club de lecture inclusif de CAEB  </a:t>
            </a:r>
            <a:r>
              <a:rPr lang="fr-FR" dirty="0"/>
              <a:t>   </a:t>
            </a:r>
          </a:p>
          <a:p>
            <a:r>
              <a:rPr lang="fr-FR" dirty="0"/>
              <a:t>Demandez-vous si vous, et vos usagers de la bibliothèque, souhaitent un club de lecture intégré et inclusif  ou si vous préférez que votre club soit réservé aux lecteurs ayant une déficience perceptuelle.</a:t>
            </a:r>
          </a:p>
          <a:p>
            <a:r>
              <a:rPr lang="fr-FR" dirty="0"/>
              <a:t>Chacune présente des avantages et des inconvénients.</a:t>
            </a:r>
          </a:p>
        </p:txBody>
      </p:sp>
    </p:spTree>
    <p:extLst>
      <p:ext uri="{BB962C8B-B14F-4D97-AF65-F5344CB8AC3E}">
        <p14:creationId xmlns:p14="http://schemas.microsoft.com/office/powerpoint/2010/main" val="16882650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358B6-6A0B-95F1-FAD3-3D115CEA8463}"/>
              </a:ext>
            </a:extLst>
          </p:cNvPr>
          <p:cNvSpPr>
            <a:spLocks noGrp="1"/>
          </p:cNvSpPr>
          <p:nvPr>
            <p:ph type="title"/>
          </p:nvPr>
        </p:nvSpPr>
        <p:spPr/>
        <p:txBody>
          <a:bodyPr/>
          <a:lstStyle/>
          <a:p>
            <a:r>
              <a:rPr lang="en-CA" dirty="0"/>
              <a:t>“Mic </a:t>
            </a:r>
            <a:r>
              <a:rPr lang="fr-CA" noProof="0" dirty="0"/>
              <a:t>rouvert</a:t>
            </a:r>
            <a:r>
              <a:rPr lang="en-CA" dirty="0"/>
              <a:t>” en braille!</a:t>
            </a:r>
          </a:p>
        </p:txBody>
      </p:sp>
      <p:sp>
        <p:nvSpPr>
          <p:cNvPr id="3" name="Content Placeholder 2">
            <a:extLst>
              <a:ext uri="{FF2B5EF4-FFF2-40B4-BE49-F238E27FC236}">
                <a16:creationId xmlns:a16="http://schemas.microsoft.com/office/drawing/2014/main" id="{E636A9E1-1963-2A30-A105-1BA7679B08C2}"/>
              </a:ext>
            </a:extLst>
          </p:cNvPr>
          <p:cNvSpPr>
            <a:spLocks noGrp="1"/>
          </p:cNvSpPr>
          <p:nvPr>
            <p:ph idx="1"/>
          </p:nvPr>
        </p:nvSpPr>
        <p:spPr/>
        <p:txBody>
          <a:bodyPr>
            <a:normAutofit/>
          </a:bodyPr>
          <a:lstStyle/>
          <a:p>
            <a:r>
              <a:rPr lang="en-CA" dirty="0"/>
              <a:t>Les “mic </a:t>
            </a:r>
            <a:r>
              <a:rPr lang="fr-CA" dirty="0"/>
              <a:t>rouvert</a:t>
            </a:r>
            <a:r>
              <a:rPr lang="en-CA" dirty="0"/>
              <a:t>” </a:t>
            </a:r>
            <a:r>
              <a:rPr lang="en-CA" dirty="0" err="1"/>
              <a:t>en</a:t>
            </a:r>
            <a:r>
              <a:rPr lang="en-CA" dirty="0"/>
              <a:t> braille of</a:t>
            </a:r>
            <a:r>
              <a:rPr lang="fr-FR" dirty="0" err="1"/>
              <a:t>fre</a:t>
            </a:r>
            <a:r>
              <a:rPr lang="fr-FR" dirty="0"/>
              <a:t> un espace où les lecteurs braille peuvent partager des histoires, des chansons ou des poèmes sur le braille.</a:t>
            </a:r>
          </a:p>
          <a:p>
            <a:r>
              <a:rPr lang="fr-FR" dirty="0"/>
              <a:t>Pour trouvez des participantes / participants contactez des organisations relevant.  </a:t>
            </a:r>
          </a:p>
        </p:txBody>
      </p:sp>
    </p:spTree>
    <p:extLst>
      <p:ext uri="{BB962C8B-B14F-4D97-AF65-F5344CB8AC3E}">
        <p14:creationId xmlns:p14="http://schemas.microsoft.com/office/powerpoint/2010/main" val="2879178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737C6-2A56-825D-6CE7-70ABDEC71E7C}"/>
              </a:ext>
            </a:extLst>
          </p:cNvPr>
          <p:cNvSpPr>
            <a:spLocks noGrp="1"/>
          </p:cNvSpPr>
          <p:nvPr>
            <p:ph type="title"/>
          </p:nvPr>
        </p:nvSpPr>
        <p:spPr/>
        <p:txBody>
          <a:bodyPr/>
          <a:lstStyle/>
          <a:p>
            <a:r>
              <a:rPr lang="en-CA" dirty="0"/>
              <a:t>Soirée jeux </a:t>
            </a:r>
            <a:r>
              <a:rPr lang="en-CA" dirty="0" err="1"/>
              <a:t>en</a:t>
            </a:r>
            <a:r>
              <a:rPr lang="en-CA" dirty="0"/>
              <a:t> braille</a:t>
            </a:r>
          </a:p>
        </p:txBody>
      </p:sp>
      <p:sp>
        <p:nvSpPr>
          <p:cNvPr id="3" name="Content Placeholder 2">
            <a:extLst>
              <a:ext uri="{FF2B5EF4-FFF2-40B4-BE49-F238E27FC236}">
                <a16:creationId xmlns:a16="http://schemas.microsoft.com/office/drawing/2014/main" id="{835EFF17-8B6F-BD7B-24A1-133928B28FF0}"/>
              </a:ext>
            </a:extLst>
          </p:cNvPr>
          <p:cNvSpPr>
            <a:spLocks noGrp="1"/>
          </p:cNvSpPr>
          <p:nvPr>
            <p:ph idx="1"/>
          </p:nvPr>
        </p:nvSpPr>
        <p:spPr>
          <a:xfrm>
            <a:off x="838200" y="1835457"/>
            <a:ext cx="10515600" cy="4351338"/>
          </a:xfrm>
        </p:spPr>
        <p:txBody>
          <a:bodyPr/>
          <a:lstStyle/>
          <a:p>
            <a:r>
              <a:rPr lang="fr-FR" dirty="0"/>
              <a:t>Envisagez d'organiser une soirée jeux en braille où les joueurs voyants et ceux ayant une déficience perceptuelle peuvent jouer ensemble.</a:t>
            </a:r>
          </a:p>
          <a:p>
            <a:r>
              <a:rPr lang="fr-FR" dirty="0">
                <a:hlinkClick r:id="rId3"/>
              </a:rPr>
              <a:t>Mieux vivre (INCA)</a:t>
            </a:r>
            <a:endParaRPr lang="fr-FR" dirty="0"/>
          </a:p>
          <a:p>
            <a:r>
              <a:rPr lang="en-CA" dirty="0">
                <a:hlinkClick r:id="rId4"/>
              </a:rPr>
              <a:t>Braille Superstore,</a:t>
            </a:r>
            <a:endParaRPr lang="en-CA" dirty="0"/>
          </a:p>
          <a:p>
            <a:r>
              <a:rPr lang="en-CA" dirty="0">
                <a:hlinkClick r:id="rId5"/>
              </a:rPr>
              <a:t>64 ounce braille </a:t>
            </a:r>
            <a:endParaRPr lang="en-CA" dirty="0"/>
          </a:p>
        </p:txBody>
      </p:sp>
    </p:spTree>
    <p:extLst>
      <p:ext uri="{BB962C8B-B14F-4D97-AF65-F5344CB8AC3E}">
        <p14:creationId xmlns:p14="http://schemas.microsoft.com/office/powerpoint/2010/main" val="3911050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A2EC3-B978-C917-CC2F-808ED4C2921F}"/>
              </a:ext>
            </a:extLst>
          </p:cNvPr>
          <p:cNvSpPr>
            <a:spLocks noGrp="1"/>
          </p:cNvSpPr>
          <p:nvPr>
            <p:ph type="title"/>
          </p:nvPr>
        </p:nvSpPr>
        <p:spPr/>
        <p:txBody>
          <a:bodyPr/>
          <a:lstStyle/>
          <a:p>
            <a:r>
              <a:rPr lang="fr-CA" noProof="0" dirty="0"/>
              <a:t>Ressources</a:t>
            </a:r>
            <a:r>
              <a:rPr lang="en-CA" dirty="0"/>
              <a:t> prevenient  </a:t>
            </a:r>
            <a:r>
              <a:rPr lang="en-CA" dirty="0" err="1"/>
              <a:t>d'autres</a:t>
            </a:r>
            <a:r>
              <a:rPr lang="en-CA" dirty="0"/>
              <a:t> parties </a:t>
            </a:r>
            <a:r>
              <a:rPr lang="en-CA" dirty="0" err="1"/>
              <a:t>d'Internet</a:t>
            </a:r>
            <a:r>
              <a:rPr lang="en-CA" dirty="0"/>
              <a:t>  </a:t>
            </a:r>
          </a:p>
        </p:txBody>
      </p:sp>
      <p:sp>
        <p:nvSpPr>
          <p:cNvPr id="3" name="Content Placeholder 2">
            <a:extLst>
              <a:ext uri="{FF2B5EF4-FFF2-40B4-BE49-F238E27FC236}">
                <a16:creationId xmlns:a16="http://schemas.microsoft.com/office/drawing/2014/main" id="{622DA9FB-876F-9438-7208-DA753E43939D}"/>
              </a:ext>
            </a:extLst>
          </p:cNvPr>
          <p:cNvSpPr>
            <a:spLocks noGrp="1"/>
          </p:cNvSpPr>
          <p:nvPr>
            <p:ph idx="1"/>
          </p:nvPr>
        </p:nvSpPr>
        <p:spPr>
          <a:xfrm>
            <a:off x="838200" y="1852719"/>
            <a:ext cx="10515600" cy="4351338"/>
          </a:xfrm>
        </p:spPr>
        <p:txBody>
          <a:bodyPr/>
          <a:lstStyle/>
          <a:p>
            <a:r>
              <a:rPr lang="fr-CA" dirty="0"/>
              <a:t>Comprendre l’importance du braille</a:t>
            </a:r>
            <a:endParaRPr lang="en-CA" dirty="0"/>
          </a:p>
          <a:p>
            <a:pPr lvl="0"/>
            <a:r>
              <a:rPr lang="fr-CA" u="sng" noProof="0" dirty="0">
                <a:hlinkClick r:id="rId3"/>
              </a:rPr>
              <a:t>Pourquoi</a:t>
            </a:r>
            <a:r>
              <a:rPr lang="en-CA" u="sng" dirty="0">
                <a:hlinkClick r:id="rId3"/>
              </a:rPr>
              <a:t> le braille = </a:t>
            </a:r>
            <a:r>
              <a:rPr lang="en-CA" u="sng" dirty="0" err="1">
                <a:hlinkClick r:id="rId3"/>
              </a:rPr>
              <a:t>littératie</a:t>
            </a:r>
            <a:endParaRPr lang="en-CA" dirty="0"/>
          </a:p>
          <a:p>
            <a:r>
              <a:rPr lang="fr-CA" dirty="0"/>
              <a:t>Ressource sur la Journée mondiale du braille</a:t>
            </a:r>
            <a:endParaRPr lang="en-CA" dirty="0"/>
          </a:p>
          <a:p>
            <a:pPr lvl="0"/>
            <a:r>
              <a:rPr lang="fr-CA" u="sng" dirty="0">
                <a:hlinkClick r:id="rId4"/>
              </a:rPr>
              <a:t>Leçons et activités sur la Journée mondiale du braille de </a:t>
            </a:r>
            <a:r>
              <a:rPr lang="fr-CA" u="sng" dirty="0" err="1">
                <a:hlinkClick r:id="rId4"/>
              </a:rPr>
              <a:t>Twinkl</a:t>
            </a:r>
            <a:endParaRPr lang="en-CA" dirty="0"/>
          </a:p>
          <a:p>
            <a:pPr lvl="1"/>
            <a:r>
              <a:rPr lang="en-CA" u="sng" dirty="0">
                <a:hlinkClick r:id="rId5"/>
              </a:rPr>
              <a:t>PowerPoint : </a:t>
            </a:r>
            <a:r>
              <a:rPr lang="en-CA" u="sng" dirty="0" err="1">
                <a:hlinkClick r:id="rId5"/>
              </a:rPr>
              <a:t>Journée</a:t>
            </a:r>
            <a:r>
              <a:rPr lang="en-CA" u="sng" dirty="0">
                <a:hlinkClick r:id="rId5"/>
              </a:rPr>
              <a:t> </a:t>
            </a:r>
            <a:r>
              <a:rPr lang="en-CA" u="sng" dirty="0" err="1">
                <a:hlinkClick r:id="rId5"/>
              </a:rPr>
              <a:t>mondiale</a:t>
            </a:r>
            <a:r>
              <a:rPr lang="en-CA" u="sng" dirty="0">
                <a:hlinkClick r:id="rId5"/>
              </a:rPr>
              <a:t> du Braille</a:t>
            </a:r>
            <a:endParaRPr lang="en-CA" dirty="0"/>
          </a:p>
          <a:p>
            <a:pPr marL="0" indent="0">
              <a:buNone/>
            </a:pPr>
            <a:r>
              <a:rPr lang="en-CA" dirty="0"/>
              <a:t>				</a:t>
            </a:r>
          </a:p>
        </p:txBody>
      </p:sp>
    </p:spTree>
    <p:extLst>
      <p:ext uri="{BB962C8B-B14F-4D97-AF65-F5344CB8AC3E}">
        <p14:creationId xmlns:p14="http://schemas.microsoft.com/office/powerpoint/2010/main" val="40764115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5F064-21A6-AC0B-150D-83A37DE1213F}"/>
              </a:ext>
            </a:extLst>
          </p:cNvPr>
          <p:cNvSpPr>
            <a:spLocks noGrp="1"/>
          </p:cNvSpPr>
          <p:nvPr>
            <p:ph type="title"/>
          </p:nvPr>
        </p:nvSpPr>
        <p:spPr/>
        <p:txBody>
          <a:bodyPr/>
          <a:lstStyle/>
          <a:p>
            <a:r>
              <a:rPr lang="en-CA" dirty="0"/>
              <a:t>Conclusion </a:t>
            </a:r>
          </a:p>
        </p:txBody>
      </p:sp>
      <p:sp>
        <p:nvSpPr>
          <p:cNvPr id="3" name="Content Placeholder 2">
            <a:extLst>
              <a:ext uri="{FF2B5EF4-FFF2-40B4-BE49-F238E27FC236}">
                <a16:creationId xmlns:a16="http://schemas.microsoft.com/office/drawing/2014/main" id="{F6F265C5-A99D-B466-F45A-67A1B3664830}"/>
              </a:ext>
            </a:extLst>
          </p:cNvPr>
          <p:cNvSpPr>
            <a:spLocks noGrp="1"/>
          </p:cNvSpPr>
          <p:nvPr>
            <p:ph idx="1"/>
          </p:nvPr>
        </p:nvSpPr>
        <p:spPr/>
        <p:txBody>
          <a:bodyPr>
            <a:normAutofit/>
          </a:bodyPr>
          <a:lstStyle/>
          <a:p>
            <a:r>
              <a:rPr lang="fr-FR" dirty="0"/>
              <a:t>Merci !</a:t>
            </a:r>
          </a:p>
          <a:p>
            <a:r>
              <a:rPr lang="fr-FR" dirty="0"/>
              <a:t>Ceci était un aperçu général de la programmation et des ressources disponibles sur le site Web de la Journée mondiale du braille.  </a:t>
            </a:r>
          </a:p>
          <a:p>
            <a:r>
              <a:rPr lang="fr-FR" dirty="0"/>
              <a:t>Pour obtenir des informations plus détaillées rendez-vous sur site </a:t>
            </a:r>
            <a:r>
              <a:rPr lang="fr-FR" dirty="0">
                <a:hlinkClick r:id="rId3"/>
              </a:rPr>
              <a:t>Ressources pour les bibliothèques à l’occasion des Journées mondiales du braille – BibliosAccessibles.ca</a:t>
            </a:r>
            <a:r>
              <a:rPr lang="fr-FR" dirty="0"/>
              <a:t>   </a:t>
            </a:r>
          </a:p>
          <a:p>
            <a:r>
              <a:rPr lang="fr-FR" dirty="0"/>
              <a:t>Et  contactez  support@nnels.ca ou aide@bibliocaeb.ca</a:t>
            </a:r>
            <a:endParaRPr lang="en-CA" dirty="0"/>
          </a:p>
        </p:txBody>
      </p:sp>
    </p:spTree>
    <p:extLst>
      <p:ext uri="{BB962C8B-B14F-4D97-AF65-F5344CB8AC3E}">
        <p14:creationId xmlns:p14="http://schemas.microsoft.com/office/powerpoint/2010/main" val="11972311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22D666E3CEA8428713096C4BCC37D8" ma:contentTypeVersion="17" ma:contentTypeDescription="Create a new document." ma:contentTypeScope="" ma:versionID="78c2f551a6e7832a5d7d25036a69472c">
  <xsd:schema xmlns:xsd="http://www.w3.org/2001/XMLSchema" xmlns:xs="http://www.w3.org/2001/XMLSchema" xmlns:p="http://schemas.microsoft.com/office/2006/metadata/properties" xmlns:ns2="5d07fe32-ef87-491a-ae2d-e28f29d6197a" xmlns:ns3="f06ad736-34eb-45ab-8960-cf34462ae2fa" targetNamespace="http://schemas.microsoft.com/office/2006/metadata/properties" ma:root="true" ma:fieldsID="5ec3ccc289ab3c32b1de25aa8e9cc086" ns2:_="" ns3:_="">
    <xsd:import namespace="5d07fe32-ef87-491a-ae2d-e28f29d6197a"/>
    <xsd:import namespace="f06ad736-34eb-45ab-8960-cf34462ae2f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d07fe32-ef87-491a-ae2d-e28f29d619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c1854b5-bd4e-41ce-b0c0-febb1f37665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ad736-34eb-45ab-8960-cf34462ae2f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50dfe67-dafe-4ac7-b1d8-89efb45fc652}" ma:internalName="TaxCatchAll" ma:showField="CatchAllData" ma:web="f06ad736-34eb-45ab-8960-cf34462ae2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d07fe32-ef87-491a-ae2d-e28f29d6197a">
      <Terms xmlns="http://schemas.microsoft.com/office/infopath/2007/PartnerControls"/>
    </lcf76f155ced4ddcb4097134ff3c332f>
    <TaxCatchAll xmlns="f06ad736-34eb-45ab-8960-cf34462ae2fa" xsi:nil="true"/>
  </documentManagement>
</p:properties>
</file>

<file path=customXml/itemProps1.xml><?xml version="1.0" encoding="utf-8"?>
<ds:datastoreItem xmlns:ds="http://schemas.openxmlformats.org/officeDocument/2006/customXml" ds:itemID="{73594F23-84E8-4BE1-B37A-C4D8BC2A33FB}"/>
</file>

<file path=customXml/itemProps2.xml><?xml version="1.0" encoding="utf-8"?>
<ds:datastoreItem xmlns:ds="http://schemas.openxmlformats.org/officeDocument/2006/customXml" ds:itemID="{4DE8B72A-E8C9-47C8-B610-1BE5CB805CA3}"/>
</file>

<file path=customXml/itemProps3.xml><?xml version="1.0" encoding="utf-8"?>
<ds:datastoreItem xmlns:ds="http://schemas.openxmlformats.org/officeDocument/2006/customXml" ds:itemID="{C4C5B556-23A6-404D-938F-4997430FD75F}"/>
</file>

<file path=docProps/app.xml><?xml version="1.0" encoding="utf-8"?>
<Properties xmlns="http://schemas.openxmlformats.org/officeDocument/2006/extended-properties" xmlns:vt="http://schemas.openxmlformats.org/officeDocument/2006/docPropsVTypes">
  <TotalTime>0</TotalTime>
  <Words>1527</Words>
  <Application>Microsoft Office PowerPoint</Application>
  <PresentationFormat>Widescreen</PresentationFormat>
  <Paragraphs>149</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Aptos</vt:lpstr>
      <vt:lpstr>Aptos Display</vt:lpstr>
      <vt:lpstr>Arial</vt:lpstr>
      <vt:lpstr>Office Theme</vt:lpstr>
      <vt:lpstr>Intégrer le Braille dans les bibliothèques et partout </vt:lpstr>
      <vt:lpstr>Collaborations dans le cadre des Journées mondiales du braille</vt:lpstr>
      <vt:lpstr>Le Comité </vt:lpstr>
      <vt:lpstr>Aperçu du contenu </vt:lpstr>
      <vt:lpstr>Programmation pour enfants </vt:lpstr>
      <vt:lpstr>L’heure du conte – Conseils généraux  </vt:lpstr>
      <vt:lpstr>L’Heure du conte - Activités suggérées </vt:lpstr>
      <vt:lpstr>L’heure du conte - suggestions de livres  </vt:lpstr>
      <vt:lpstr>Autres Ressources aidant à planifier des programmes accessible</vt:lpstr>
      <vt:lpstr>Alphabétisation en braille </vt:lpstr>
      <vt:lpstr>L'importance de l'alphabétisation en braille  </vt:lpstr>
      <vt:lpstr>Trousses d'alphabétisation en braille  </vt:lpstr>
      <vt:lpstr>Ressources pour les fournitures et le matériel de manipulation</vt:lpstr>
      <vt:lpstr>Programmation pour adults et junes adults </vt:lpstr>
      <vt:lpstr>Clubs de lecture</vt:lpstr>
      <vt:lpstr>Clubs de lecture – 2 </vt:lpstr>
      <vt:lpstr>Clubs de lecture – 3 </vt:lpstr>
      <vt:lpstr>“Mic rouvert” en braille!</vt:lpstr>
      <vt:lpstr>Soirée jeux en braille</vt:lpstr>
      <vt:lpstr>Ressources prevenient  d'autres parties d'Internet  </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Peter Field</dc:creator>
  <cp:lastModifiedBy>Peter Field</cp:lastModifiedBy>
  <cp:revision>14</cp:revision>
  <dcterms:created xsi:type="dcterms:W3CDTF">2026-03-03T22:22:18Z</dcterms:created>
  <dcterms:modified xsi:type="dcterms:W3CDTF">2026-05-25T17:20:11Z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0x0101005E22D666E3CEA8428713096C4BCC37D8</vt:lpwstr>
  </property>
</Properties>
</file>