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1" r:id="rId3"/>
    <p:sldId id="280" r:id="rId4"/>
    <p:sldId id="259" r:id="rId5"/>
    <p:sldId id="279" r:id="rId6"/>
    <p:sldId id="260" r:id="rId7"/>
    <p:sldId id="261" r:id="rId8"/>
    <p:sldId id="262" r:id="rId9"/>
    <p:sldId id="276" r:id="rId10"/>
    <p:sldId id="263" r:id="rId11"/>
    <p:sldId id="264" r:id="rId12"/>
    <p:sldId id="266" r:id="rId13"/>
    <p:sldId id="277" r:id="rId14"/>
    <p:sldId id="267" r:id="rId15"/>
    <p:sldId id="268" r:id="rId16"/>
    <p:sldId id="269" r:id="rId17"/>
    <p:sldId id="282" r:id="rId18"/>
    <p:sldId id="271" r:id="rId19"/>
    <p:sldId id="278" r:id="rId20"/>
    <p:sldId id="272" r:id="rId21"/>
    <p:sldId id="273" r:id="rId22"/>
    <p:sldId id="2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6C651D-6524-4186-916A-B4C25740A8A4}" v="1" dt="2026-05-25T16:51:37.6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3" autoAdjust="0"/>
    <p:restoredTop sz="94675" autoAdjust="0"/>
  </p:normalViewPr>
  <p:slideViewPr>
    <p:cSldViewPr snapToGrid="0">
      <p:cViewPr varScale="1">
        <p:scale>
          <a:sx n="86" d="100"/>
          <a:sy n="86" d="100"/>
        </p:scale>
        <p:origin x="514" y="72"/>
      </p:cViewPr>
      <p:guideLst/>
    </p:cSldViewPr>
  </p:slideViewPr>
  <p:notesTextViewPr>
    <p:cViewPr>
      <p:scale>
        <a:sx n="1" d="1"/>
        <a:sy n="1" d="1"/>
      </p:scale>
      <p:origin x="0" y="0"/>
    </p:cViewPr>
  </p:notesTextViewPr>
  <p:notesViewPr>
    <p:cSldViewPr snapToGrid="0">
      <p:cViewPr varScale="1">
        <p:scale>
          <a:sx n="89" d="100"/>
          <a:sy n="89" d="100"/>
        </p:scale>
        <p:origin x="3960" y="1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Field" userId="fd8bf5e3e44daafb" providerId="LiveId" clId="{1F4CE832-9451-4B10-871E-8FF434AACACF}"/>
    <pc:docChg chg="modSld">
      <pc:chgData name="Peter Field" userId="fd8bf5e3e44daafb" providerId="LiveId" clId="{1F4CE832-9451-4B10-871E-8FF434AACACF}" dt="2026-05-25T16:52:18.044" v="7" actId="6549"/>
      <pc:docMkLst>
        <pc:docMk/>
      </pc:docMkLst>
      <pc:sldChg chg="modSp mod">
        <pc:chgData name="Peter Field" userId="fd8bf5e3e44daafb" providerId="LiveId" clId="{1F4CE832-9451-4B10-871E-8FF434AACACF}" dt="2026-05-25T16:52:18.044" v="7" actId="6549"/>
        <pc:sldMkLst>
          <pc:docMk/>
          <pc:sldMk cId="1474136661" sldId="256"/>
        </pc:sldMkLst>
        <pc:spChg chg="mod">
          <ac:chgData name="Peter Field" userId="fd8bf5e3e44daafb" providerId="LiveId" clId="{1F4CE832-9451-4B10-871E-8FF434AACACF}" dt="2026-05-25T16:52:18.044" v="7" actId="6549"/>
          <ac:spMkLst>
            <pc:docMk/>
            <pc:sldMk cId="1474136661" sldId="256"/>
            <ac:spMk id="3" creationId="{2036E30A-CBA6-34D3-EFB1-C7F6D1CFD1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CC32F-6847-4102-9491-C7536F365BAF}" type="datetimeFigureOut">
              <a:rPr lang="en-CA" smtClean="0"/>
              <a:t>2026-05-25</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4E425D-CAFF-4F69-9450-4AB58A737C15}" type="slidenum">
              <a:rPr lang="en-CA" smtClean="0"/>
              <a:t>‹#›</a:t>
            </a:fld>
            <a:endParaRPr lang="en-CA" dirty="0"/>
          </a:p>
        </p:txBody>
      </p:sp>
    </p:spTree>
    <p:extLst>
      <p:ext uri="{BB962C8B-B14F-4D97-AF65-F5344CB8AC3E}">
        <p14:creationId xmlns:p14="http://schemas.microsoft.com/office/powerpoint/2010/main" val="4263851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a:t>
            </a:fld>
            <a:endParaRPr lang="en-CA" dirty="0"/>
          </a:p>
        </p:txBody>
      </p:sp>
    </p:spTree>
    <p:extLst>
      <p:ext uri="{BB962C8B-B14F-4D97-AF65-F5344CB8AC3E}">
        <p14:creationId xmlns:p14="http://schemas.microsoft.com/office/powerpoint/2010/main" val="168718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are a library patron: ask about programming and resources like these at your local library. If they are not available, suggest them </a:t>
            </a:r>
          </a:p>
          <a:p>
            <a:r>
              <a:rPr lang="en-US" dirty="0"/>
              <a:t>If you are a library worker: These resources  can help to plan programming and enhance accessibility at your library </a:t>
            </a:r>
          </a:p>
          <a:p>
            <a:r>
              <a:rPr lang="en-US" dirty="0"/>
              <a:t>If you are from another profession: These are great for incorporating into classrooms or other environments</a:t>
            </a:r>
          </a:p>
          <a:p>
            <a:r>
              <a:rPr lang="en-CA" dirty="0"/>
              <a:t>					</a:t>
            </a:r>
          </a:p>
        </p:txBody>
      </p:sp>
      <p:sp>
        <p:nvSpPr>
          <p:cNvPr id="4" name="Slide Number Placeholder 3"/>
          <p:cNvSpPr>
            <a:spLocks noGrp="1"/>
          </p:cNvSpPr>
          <p:nvPr>
            <p:ph type="sldNum" sz="quarter" idx="5"/>
          </p:nvPr>
        </p:nvSpPr>
        <p:spPr/>
        <p:txBody>
          <a:bodyPr/>
          <a:lstStyle/>
          <a:p>
            <a:fld id="{014E425D-CAFF-4F69-9450-4AB58A737C15}" type="slidenum">
              <a:rPr lang="en-CA" smtClean="0"/>
              <a:t>2</a:t>
            </a:fld>
            <a:endParaRPr lang="en-CA" dirty="0"/>
          </a:p>
        </p:txBody>
      </p:sp>
    </p:spTree>
    <p:extLst>
      <p:ext uri="{BB962C8B-B14F-4D97-AF65-F5344CB8AC3E}">
        <p14:creationId xmlns:p14="http://schemas.microsoft.com/office/powerpoint/2010/main" val="2048215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3</a:t>
            </a:fld>
            <a:endParaRPr lang="en-CA" dirty="0"/>
          </a:p>
        </p:txBody>
      </p:sp>
    </p:spTree>
    <p:extLst>
      <p:ext uri="{BB962C8B-B14F-4D97-AF65-F5344CB8AC3E}">
        <p14:creationId xmlns:p14="http://schemas.microsoft.com/office/powerpoint/2010/main" val="30663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4</a:t>
            </a:fld>
            <a:endParaRPr lang="en-CA" dirty="0"/>
          </a:p>
        </p:txBody>
      </p:sp>
    </p:spTree>
    <p:extLst>
      <p:ext uri="{BB962C8B-B14F-4D97-AF65-F5344CB8AC3E}">
        <p14:creationId xmlns:p14="http://schemas.microsoft.com/office/powerpoint/2010/main" val="58954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5</a:t>
            </a:fld>
            <a:endParaRPr lang="en-CA" dirty="0"/>
          </a:p>
        </p:txBody>
      </p:sp>
    </p:spTree>
    <p:extLst>
      <p:ext uri="{BB962C8B-B14F-4D97-AF65-F5344CB8AC3E}">
        <p14:creationId xmlns:p14="http://schemas.microsoft.com/office/powerpoint/2010/main" val="380373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participants a chance to feel the braille in the book.</a:t>
            </a:r>
          </a:p>
          <a:p>
            <a:r>
              <a:rPr lang="en-US" dirty="0"/>
              <a:t>If possible, have a braille reader read the book  </a:t>
            </a:r>
          </a:p>
          <a:p>
            <a:r>
              <a:rPr lang="en-US" dirty="0"/>
              <a:t>Story box with items related to story. Or make mystery box Have participants reach in, grab an item, and try to figure out what it is, using only their sense of touch.</a:t>
            </a:r>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6</a:t>
            </a:fld>
            <a:endParaRPr lang="en-CA" dirty="0"/>
          </a:p>
        </p:txBody>
      </p:sp>
    </p:spTree>
    <p:extLst>
      <p:ext uri="{BB962C8B-B14F-4D97-AF65-F5344CB8AC3E}">
        <p14:creationId xmlns:p14="http://schemas.microsoft.com/office/powerpoint/2010/main" val="1003647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7</a:t>
            </a:fld>
            <a:endParaRPr lang="en-CA" dirty="0"/>
          </a:p>
        </p:txBody>
      </p:sp>
    </p:spTree>
    <p:extLst>
      <p:ext uri="{BB962C8B-B14F-4D97-AF65-F5344CB8AC3E}">
        <p14:creationId xmlns:p14="http://schemas.microsoft.com/office/powerpoint/2010/main" val="1826754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8</a:t>
            </a:fld>
            <a:endParaRPr lang="en-CA" dirty="0"/>
          </a:p>
        </p:txBody>
      </p:sp>
    </p:spTree>
    <p:extLst>
      <p:ext uri="{BB962C8B-B14F-4D97-AF65-F5344CB8AC3E}">
        <p14:creationId xmlns:p14="http://schemas.microsoft.com/office/powerpoint/2010/main" val="228979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9</a:t>
            </a:fld>
            <a:endParaRPr lang="en-CA" dirty="0"/>
          </a:p>
        </p:txBody>
      </p:sp>
    </p:spTree>
    <p:extLst>
      <p:ext uri="{BB962C8B-B14F-4D97-AF65-F5344CB8AC3E}">
        <p14:creationId xmlns:p14="http://schemas.microsoft.com/office/powerpoint/2010/main" val="3569183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10</a:t>
            </a:fld>
            <a:endParaRPr lang="en-CA" dirty="0"/>
          </a:p>
        </p:txBody>
      </p:sp>
    </p:spTree>
    <p:extLst>
      <p:ext uri="{BB962C8B-B14F-4D97-AF65-F5344CB8AC3E}">
        <p14:creationId xmlns:p14="http://schemas.microsoft.com/office/powerpoint/2010/main" val="1308462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11</a:t>
            </a:fld>
            <a:endParaRPr lang="en-CA" dirty="0"/>
          </a:p>
        </p:txBody>
      </p:sp>
    </p:spTree>
    <p:extLst>
      <p:ext uri="{BB962C8B-B14F-4D97-AF65-F5344CB8AC3E}">
        <p14:creationId xmlns:p14="http://schemas.microsoft.com/office/powerpoint/2010/main" val="962475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Other activities for kids in libraries:</a:t>
            </a:r>
          </a:p>
          <a:p>
            <a:r>
              <a:rPr lang="en-CA" dirty="0"/>
              <a:t>Resources for pen and pencil activities also mentioned </a:t>
            </a:r>
          </a:p>
          <a:p>
            <a:r>
              <a:rPr lang="en-CA" dirty="0"/>
              <a:t>Games for braille literacy and general fun activities for sighted or blind kids.</a:t>
            </a:r>
          </a:p>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12</a:t>
            </a:fld>
            <a:endParaRPr lang="en-CA" dirty="0"/>
          </a:p>
        </p:txBody>
      </p:sp>
    </p:spTree>
    <p:extLst>
      <p:ext uri="{BB962C8B-B14F-4D97-AF65-F5344CB8AC3E}">
        <p14:creationId xmlns:p14="http://schemas.microsoft.com/office/powerpoint/2010/main" val="3124824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13</a:t>
            </a:fld>
            <a:endParaRPr lang="en-CA" dirty="0"/>
          </a:p>
        </p:txBody>
      </p:sp>
    </p:spTree>
    <p:extLst>
      <p:ext uri="{BB962C8B-B14F-4D97-AF65-F5344CB8AC3E}">
        <p14:creationId xmlns:p14="http://schemas.microsoft.com/office/powerpoint/2010/main" val="536274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89399"/>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Book clubs stimulate conversation, nourish a love of reading and build ties in the community.</a:t>
            </a:r>
          </a:p>
          <a:p>
            <a:r>
              <a:rPr lang="en-US" dirty="0"/>
              <a:t>Now it is easier than ever  to encourage clients with print disabilities to participate in your library’s book clubs.</a:t>
            </a:r>
          </a:p>
          <a:p>
            <a:r>
              <a:rPr lang="en-US" dirty="0"/>
              <a:t>CELA and NNELS have free resources of books in accessible formats</a:t>
            </a:r>
          </a:p>
          <a:p>
            <a:r>
              <a:rPr lang="en-US" dirty="0"/>
              <a:t>And there have been many advances in technology </a:t>
            </a:r>
          </a:p>
          <a:p>
            <a:r>
              <a:rPr lang="en-US" dirty="0"/>
              <a:t>Plan for Outreach to organizations such as schools, VLR, other relevant institutions. </a:t>
            </a:r>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14</a:t>
            </a:fld>
            <a:endParaRPr lang="en-CA" dirty="0"/>
          </a:p>
        </p:txBody>
      </p:sp>
    </p:spTree>
    <p:extLst>
      <p:ext uri="{BB962C8B-B14F-4D97-AF65-F5344CB8AC3E}">
        <p14:creationId xmlns:p14="http://schemas.microsoft.com/office/powerpoint/2010/main" val="1720369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15</a:t>
            </a:fld>
            <a:endParaRPr lang="en-CA" dirty="0"/>
          </a:p>
        </p:txBody>
      </p:sp>
    </p:spTree>
    <p:extLst>
      <p:ext uri="{BB962C8B-B14F-4D97-AF65-F5344CB8AC3E}">
        <p14:creationId xmlns:p14="http://schemas.microsoft.com/office/powerpoint/2010/main" val="2510763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16</a:t>
            </a:fld>
            <a:endParaRPr lang="en-CA" dirty="0"/>
          </a:p>
        </p:txBody>
      </p:sp>
    </p:spTree>
    <p:extLst>
      <p:ext uri="{BB962C8B-B14F-4D97-AF65-F5344CB8AC3E}">
        <p14:creationId xmlns:p14="http://schemas.microsoft.com/office/powerpoint/2010/main" val="810123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Allows an open space for brail readers to express  their passion for braille!</a:t>
            </a:r>
          </a:p>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17</a:t>
            </a:fld>
            <a:endParaRPr lang="en-CA" dirty="0"/>
          </a:p>
        </p:txBody>
      </p:sp>
    </p:spTree>
    <p:extLst>
      <p:ext uri="{BB962C8B-B14F-4D97-AF65-F5344CB8AC3E}">
        <p14:creationId xmlns:p14="http://schemas.microsoft.com/office/powerpoint/2010/main" val="1330163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18</a:t>
            </a:fld>
            <a:endParaRPr lang="en-CA" dirty="0"/>
          </a:p>
        </p:txBody>
      </p:sp>
    </p:spTree>
    <p:extLst>
      <p:ext uri="{BB962C8B-B14F-4D97-AF65-F5344CB8AC3E}">
        <p14:creationId xmlns:p14="http://schemas.microsoft.com/office/powerpoint/2010/main" val="637929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19</a:t>
            </a:fld>
            <a:endParaRPr lang="en-CA" dirty="0"/>
          </a:p>
        </p:txBody>
      </p:sp>
    </p:spTree>
    <p:extLst>
      <p:ext uri="{BB962C8B-B14F-4D97-AF65-F5344CB8AC3E}">
        <p14:creationId xmlns:p14="http://schemas.microsoft.com/office/powerpoint/2010/main" val="2444893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r>
              <a:rPr lang="en-US" dirty="0"/>
              <a:t>anything which makes your resources more accessible. Additional examples: bookshelf title, door numbers </a:t>
            </a:r>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20</a:t>
            </a:fld>
            <a:endParaRPr lang="en-CA" dirty="0"/>
          </a:p>
        </p:txBody>
      </p:sp>
    </p:spTree>
    <p:extLst>
      <p:ext uri="{BB962C8B-B14F-4D97-AF65-F5344CB8AC3E}">
        <p14:creationId xmlns:p14="http://schemas.microsoft.com/office/powerpoint/2010/main" val="2643911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21</a:t>
            </a:fld>
            <a:endParaRPr lang="en-CA" dirty="0"/>
          </a:p>
        </p:txBody>
      </p:sp>
    </p:spTree>
    <p:extLst>
      <p:ext uri="{BB962C8B-B14F-4D97-AF65-F5344CB8AC3E}">
        <p14:creationId xmlns:p14="http://schemas.microsoft.com/office/powerpoint/2010/main" val="3841354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14E425D-CAFF-4F69-9450-4AB58A737C15}" type="slidenum">
              <a:rPr lang="en-CA" smtClean="0"/>
              <a:t>22</a:t>
            </a:fld>
            <a:endParaRPr lang="en-CA" dirty="0"/>
          </a:p>
        </p:txBody>
      </p:sp>
    </p:spTree>
    <p:extLst>
      <p:ext uri="{BB962C8B-B14F-4D97-AF65-F5344CB8AC3E}">
        <p14:creationId xmlns:p14="http://schemas.microsoft.com/office/powerpoint/2010/main" val="1832083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B5AFC-81B0-3B94-8296-76CAFC180D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8C33486-4E7A-6269-611F-794BB3D262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CFA7067-B220-0B03-4921-B2570404C5C2}"/>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5" name="Footer Placeholder 4">
            <a:extLst>
              <a:ext uri="{FF2B5EF4-FFF2-40B4-BE49-F238E27FC236}">
                <a16:creationId xmlns:a16="http://schemas.microsoft.com/office/drawing/2014/main" id="{5B6090EF-6A1D-868C-F0D4-A57250C7534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F9D0AD5C-8776-CB12-4736-06855BD4A863}"/>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214490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CA52F-5F44-914A-958D-2DC4109B1B5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0DEAEAF-A441-C6E5-9CA7-ADF6E19AA5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918275A-11F9-8E5F-21D8-12DAE9D2C0AC}"/>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5" name="Footer Placeholder 4">
            <a:extLst>
              <a:ext uri="{FF2B5EF4-FFF2-40B4-BE49-F238E27FC236}">
                <a16:creationId xmlns:a16="http://schemas.microsoft.com/office/drawing/2014/main" id="{0372FA61-797F-D474-CB9B-F4FFB34869B2}"/>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4AF29B2-3F1D-42D8-1370-528194358A75}"/>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1275605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0A796-97A6-8B3C-320F-20214998B3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07B10576-6D99-C9C2-0B29-CF1A8725D8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1EC066-CDE6-8173-AEC5-6002FAE4DA45}"/>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5" name="Footer Placeholder 4">
            <a:extLst>
              <a:ext uri="{FF2B5EF4-FFF2-40B4-BE49-F238E27FC236}">
                <a16:creationId xmlns:a16="http://schemas.microsoft.com/office/drawing/2014/main" id="{6CB8F187-01EF-411D-539D-B08A5AE25286}"/>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0E4386E-0271-520C-B2CE-93B7AD8C42BF}"/>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2587344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15C2-0C6A-70A1-1D85-8C17F9568E6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ACCEE65-1EA4-7A5F-520B-04AC5306FE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477B379C-0804-6C9D-464F-02A1515DDB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2D9C86B-8B04-5011-CC1A-860A595CDA55}"/>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6" name="Footer Placeholder 5">
            <a:extLst>
              <a:ext uri="{FF2B5EF4-FFF2-40B4-BE49-F238E27FC236}">
                <a16:creationId xmlns:a16="http://schemas.microsoft.com/office/drawing/2014/main" id="{9644EE91-3D25-621B-CB28-1B49BB7C2A8A}"/>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DF1DDE90-5E31-6BE6-3C90-8EAD2443A9AC}"/>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4046134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A856A-8761-78A6-F9AF-5862865FCDB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5738F24-5A6A-EF7B-5078-3354B2DC4C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A51512-0225-EFE8-927A-7694C88CE1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E018269-BA51-7908-CF60-B7DDFDC00C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A46071-8780-E4B6-FEA4-E8A033D54D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367E2DD-24AB-0134-5E9C-EC1EC84AE607}"/>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8" name="Footer Placeholder 7">
            <a:extLst>
              <a:ext uri="{FF2B5EF4-FFF2-40B4-BE49-F238E27FC236}">
                <a16:creationId xmlns:a16="http://schemas.microsoft.com/office/drawing/2014/main" id="{435D5D56-11C7-34F8-F09B-FA39314EDFAB}"/>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D81FE597-B738-C1DA-A266-566F40FDF5DA}"/>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98150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75A3-F372-7946-8F29-2A499A5F7173}"/>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160BC0E-35E3-9D1F-FA03-8924BC6B0647}"/>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4" name="Footer Placeholder 3">
            <a:extLst>
              <a:ext uri="{FF2B5EF4-FFF2-40B4-BE49-F238E27FC236}">
                <a16:creationId xmlns:a16="http://schemas.microsoft.com/office/drawing/2014/main" id="{BF7E20EE-D9E5-B0AA-ECDA-E2328E2C09D3}"/>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0CDD4783-E059-515C-976C-C61688FB4136}"/>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3197151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FB2A6F-5932-EE79-B103-98FF5182A955}"/>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3" name="Footer Placeholder 2">
            <a:extLst>
              <a:ext uri="{FF2B5EF4-FFF2-40B4-BE49-F238E27FC236}">
                <a16:creationId xmlns:a16="http://schemas.microsoft.com/office/drawing/2014/main" id="{56A61556-939B-9792-4CE8-264A3A307877}"/>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C3ED19DD-DF9F-4496-C7FB-B449FDD6970B}"/>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3026277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0CBD-E3D3-F6A1-4C78-A4A8A98857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A1EBA25-C197-4067-ACC3-1C39C7C888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420B75A-E82B-5704-3625-DB76D02257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44C464-E20E-C7CF-93ED-990B675FFA97}"/>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6" name="Footer Placeholder 5">
            <a:extLst>
              <a:ext uri="{FF2B5EF4-FFF2-40B4-BE49-F238E27FC236}">
                <a16:creationId xmlns:a16="http://schemas.microsoft.com/office/drawing/2014/main" id="{05BEEAB9-0C21-7A3E-3B5B-7125D649881F}"/>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4D6FD428-349D-1685-261B-1514C2B67A9F}"/>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965484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8DFE8-0043-0C4F-DEE7-C6C8E0E921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04DBD48A-381B-F359-4EAA-0D49259FE0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2C3648B4-E373-D294-8C47-E00D4F8FA5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CDB5DE-27C5-7F26-B4EA-133C7F50B7E4}"/>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6" name="Footer Placeholder 5">
            <a:extLst>
              <a:ext uri="{FF2B5EF4-FFF2-40B4-BE49-F238E27FC236}">
                <a16:creationId xmlns:a16="http://schemas.microsoft.com/office/drawing/2014/main" id="{EC9095D2-B0A0-D925-CC18-550DE98016E7}"/>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69FCC77E-5064-12D7-986A-B12B77D01525}"/>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289407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1C79-EEED-92E6-B6BE-BCE2E1A808F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4F7CBF3-B047-CD84-54D7-C69E4D2C1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BB23985-C143-E03C-48F1-8F2EFE8FCFB6}"/>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5" name="Footer Placeholder 4">
            <a:extLst>
              <a:ext uri="{FF2B5EF4-FFF2-40B4-BE49-F238E27FC236}">
                <a16:creationId xmlns:a16="http://schemas.microsoft.com/office/drawing/2014/main" id="{0F600616-481D-3093-6301-5BDBB819CCA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20AEB142-7702-B315-B76E-DAEDA3E1F180}"/>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1077059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850CBB-1C81-BEF6-9628-4BDB549E45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DF47215-86F5-BF7F-59E3-51703AB625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3AEF2A0-DF3A-91CC-BEC7-35ED5C2E82B0}"/>
              </a:ext>
            </a:extLst>
          </p:cNvPr>
          <p:cNvSpPr>
            <a:spLocks noGrp="1"/>
          </p:cNvSpPr>
          <p:nvPr>
            <p:ph type="dt" sz="half" idx="10"/>
          </p:nvPr>
        </p:nvSpPr>
        <p:spPr/>
        <p:txBody>
          <a:bodyPr/>
          <a:lstStyle/>
          <a:p>
            <a:fld id="{38CE049E-EAF5-4120-AB72-7D45ED118070}" type="datetimeFigureOut">
              <a:rPr lang="en-CA" smtClean="0"/>
              <a:t>2026-05-25</a:t>
            </a:fld>
            <a:endParaRPr lang="en-CA" dirty="0"/>
          </a:p>
        </p:txBody>
      </p:sp>
      <p:sp>
        <p:nvSpPr>
          <p:cNvPr id="5" name="Footer Placeholder 4">
            <a:extLst>
              <a:ext uri="{FF2B5EF4-FFF2-40B4-BE49-F238E27FC236}">
                <a16:creationId xmlns:a16="http://schemas.microsoft.com/office/drawing/2014/main" id="{CF73884A-5B4E-D802-BDF4-543D2AA71272}"/>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1370492D-DAF6-1D59-D520-FA9333154D01}"/>
              </a:ext>
            </a:extLst>
          </p:cNvPr>
          <p:cNvSpPr>
            <a:spLocks noGrp="1"/>
          </p:cNvSpPr>
          <p:nvPr>
            <p:ph type="sldNum" sz="quarter" idx="12"/>
          </p:nvPr>
        </p:nvSpPr>
        <p:spPr/>
        <p:txBody>
          <a:bodyPr/>
          <a:lstStyle/>
          <a:p>
            <a:fld id="{080300CA-8524-4417-AA05-09452E87F3D3}" type="slidenum">
              <a:rPr lang="en-CA" smtClean="0"/>
              <a:t>‹#›</a:t>
            </a:fld>
            <a:endParaRPr lang="en-CA" dirty="0"/>
          </a:p>
        </p:txBody>
      </p:sp>
    </p:spTree>
    <p:extLst>
      <p:ext uri="{BB962C8B-B14F-4D97-AF65-F5344CB8AC3E}">
        <p14:creationId xmlns:p14="http://schemas.microsoft.com/office/powerpoint/2010/main" val="3179521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329713-5382-E1B0-DCFE-AB2C7FA8FF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F9CE4C5-7DC9-66D4-47D0-5024CDC6BA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66F5178-5A3D-07B4-1E4D-32CB6792AC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CE049E-EAF5-4120-AB72-7D45ED118070}" type="datetimeFigureOut">
              <a:rPr lang="en-CA" smtClean="0"/>
              <a:t>2026-05-25</a:t>
            </a:fld>
            <a:endParaRPr lang="en-CA" dirty="0"/>
          </a:p>
        </p:txBody>
      </p:sp>
      <p:sp>
        <p:nvSpPr>
          <p:cNvPr id="5" name="Footer Placeholder 4">
            <a:extLst>
              <a:ext uri="{FF2B5EF4-FFF2-40B4-BE49-F238E27FC236}">
                <a16:creationId xmlns:a16="http://schemas.microsoft.com/office/drawing/2014/main" id="{F22CE827-4A00-7E57-F9BA-D702B7E82C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D98E22C8-5D4D-DE97-1984-78A06F1A2A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0300CA-8524-4417-AA05-09452E87F3D3}" type="slidenum">
              <a:rPr lang="en-CA" smtClean="0"/>
              <a:t>‹#›</a:t>
            </a:fld>
            <a:endParaRPr lang="en-CA" dirty="0"/>
          </a:p>
        </p:txBody>
      </p:sp>
    </p:spTree>
    <p:extLst>
      <p:ext uri="{BB962C8B-B14F-4D97-AF65-F5344CB8AC3E}">
        <p14:creationId xmlns:p14="http://schemas.microsoft.com/office/powerpoint/2010/main" val="3068040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ccessiblelibraries.ca/resources/library-programming-for-world-braille-days-resources-for-librarie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celalibrary.ca/public-libraries/running-an-inclusiv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ccbnational.net/shaggy/wp-content/uploads/2021/01/ACCESSIBLE-BOOK-CLUBS-HANDBOOK-DEC-21-2020.docx.pdf"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cnibsmartlife.ca/collections/play-and-recreation/game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64ouncebraille.com/collections/games" TargetMode="External"/><Relationship Id="rId4" Type="http://schemas.openxmlformats.org/officeDocument/2006/relationships/hyperlink" Target="https://www.braillebookstore.com/Toys-and-Game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accessiblelibraries.ca/resources/building-braille-inclusion-in-librarie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pathstoliteracy.org/braille-literacy-resource-kit/#mai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accessiblelibraries.ca/resources/library-programming-for-world-braille-days-resources-for-librarie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ccessiblelibraries.ca/resources/library-programming-for-world-braille-days-resources-for-librarie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mailto:help@celalibrary.ca" TargetMode="External"/><Relationship Id="rId4" Type="http://schemas.openxmlformats.org/officeDocument/2006/relationships/hyperlink" Target="mailto:support@nnels.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0FF8-CFF4-520E-54A7-90ADC143DF06}"/>
              </a:ext>
            </a:extLst>
          </p:cNvPr>
          <p:cNvSpPr>
            <a:spLocks noGrp="1"/>
          </p:cNvSpPr>
          <p:nvPr>
            <p:ph type="ctrTitle"/>
          </p:nvPr>
        </p:nvSpPr>
        <p:spPr>
          <a:xfrm>
            <a:off x="1524000" y="1121862"/>
            <a:ext cx="9144000" cy="2387600"/>
          </a:xfrm>
        </p:spPr>
        <p:txBody>
          <a:bodyPr>
            <a:normAutofit/>
          </a:bodyPr>
          <a:lstStyle/>
          <a:p>
            <a:r>
              <a:rPr lang="en-CA" dirty="0"/>
              <a:t>Infusing Braille into Library Programming and Beyond</a:t>
            </a:r>
          </a:p>
        </p:txBody>
      </p:sp>
      <p:sp>
        <p:nvSpPr>
          <p:cNvPr id="3" name="Subtitle 2">
            <a:extLst>
              <a:ext uri="{FF2B5EF4-FFF2-40B4-BE49-F238E27FC236}">
                <a16:creationId xmlns:a16="http://schemas.microsoft.com/office/drawing/2014/main" id="{2036E30A-CBA6-34D3-EFB1-C7F6D1CFD1A4}"/>
              </a:ext>
            </a:extLst>
          </p:cNvPr>
          <p:cNvSpPr>
            <a:spLocks noGrp="1"/>
          </p:cNvSpPr>
          <p:nvPr>
            <p:ph type="subTitle" idx="1"/>
          </p:nvPr>
        </p:nvSpPr>
        <p:spPr/>
        <p:txBody>
          <a:bodyPr/>
          <a:lstStyle/>
          <a:p>
            <a:r>
              <a:rPr lang="en-US" dirty="0">
                <a:hlinkClick r:id="rId3"/>
              </a:rPr>
              <a:t>World Braille Day Resources for Libraries </a:t>
            </a:r>
            <a:endParaRPr lang="en-CA" dirty="0"/>
          </a:p>
        </p:txBody>
      </p:sp>
    </p:spTree>
    <p:extLst>
      <p:ext uri="{BB962C8B-B14F-4D97-AF65-F5344CB8AC3E}">
        <p14:creationId xmlns:p14="http://schemas.microsoft.com/office/powerpoint/2010/main" val="1474136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DB427-443B-C39F-C4FF-02A7B0EF3735}"/>
              </a:ext>
            </a:extLst>
          </p:cNvPr>
          <p:cNvSpPr>
            <a:spLocks noGrp="1"/>
          </p:cNvSpPr>
          <p:nvPr>
            <p:ph type="title"/>
          </p:nvPr>
        </p:nvSpPr>
        <p:spPr/>
        <p:txBody>
          <a:bodyPr/>
          <a:lstStyle/>
          <a:p>
            <a:r>
              <a:rPr lang="en-CA" dirty="0"/>
              <a:t>World Braille Days collaborations</a:t>
            </a:r>
          </a:p>
        </p:txBody>
      </p:sp>
      <p:sp>
        <p:nvSpPr>
          <p:cNvPr id="3" name="Content Placeholder 2">
            <a:extLst>
              <a:ext uri="{FF2B5EF4-FFF2-40B4-BE49-F238E27FC236}">
                <a16:creationId xmlns:a16="http://schemas.microsoft.com/office/drawing/2014/main" id="{505DFABA-55C5-591E-B750-5FE93D6D6510}"/>
              </a:ext>
            </a:extLst>
          </p:cNvPr>
          <p:cNvSpPr>
            <a:spLocks noGrp="1"/>
          </p:cNvSpPr>
          <p:nvPr>
            <p:ph idx="1"/>
          </p:nvPr>
        </p:nvSpPr>
        <p:spPr/>
        <p:txBody>
          <a:bodyPr/>
          <a:lstStyle/>
          <a:p>
            <a:r>
              <a:rPr lang="en-CA" dirty="0"/>
              <a:t>Resource guide for public libraries to integrate and promote braille.</a:t>
            </a:r>
          </a:p>
          <a:p>
            <a:r>
              <a:rPr lang="en-CA" dirty="0"/>
              <a:t>Created by World Braille Days committee.</a:t>
            </a:r>
          </a:p>
          <a:p>
            <a:r>
              <a:rPr lang="en-CA" dirty="0"/>
              <a:t>Can be adapted for other organizations and used any time.  </a:t>
            </a:r>
          </a:p>
        </p:txBody>
      </p:sp>
    </p:spTree>
    <p:extLst>
      <p:ext uri="{BB962C8B-B14F-4D97-AF65-F5344CB8AC3E}">
        <p14:creationId xmlns:p14="http://schemas.microsoft.com/office/powerpoint/2010/main" val="318464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A6B24-7B0C-D8E5-5913-9ACF8910A282}"/>
              </a:ext>
            </a:extLst>
          </p:cNvPr>
          <p:cNvSpPr>
            <a:spLocks noGrp="1"/>
          </p:cNvSpPr>
          <p:nvPr>
            <p:ph type="title"/>
          </p:nvPr>
        </p:nvSpPr>
        <p:spPr/>
        <p:txBody>
          <a:bodyPr/>
          <a:lstStyle/>
          <a:p>
            <a:r>
              <a:rPr lang="en-CA" dirty="0"/>
              <a:t>The Committee</a:t>
            </a:r>
          </a:p>
        </p:txBody>
      </p:sp>
      <p:sp>
        <p:nvSpPr>
          <p:cNvPr id="3" name="Content Placeholder 2">
            <a:extLst>
              <a:ext uri="{FF2B5EF4-FFF2-40B4-BE49-F238E27FC236}">
                <a16:creationId xmlns:a16="http://schemas.microsoft.com/office/drawing/2014/main" id="{0BA751AF-20C4-89B1-511E-F29FAEF2C4D5}"/>
              </a:ext>
            </a:extLst>
          </p:cNvPr>
          <p:cNvSpPr>
            <a:spLocks noGrp="1"/>
          </p:cNvSpPr>
          <p:nvPr>
            <p:ph idx="1"/>
          </p:nvPr>
        </p:nvSpPr>
        <p:spPr/>
        <p:txBody>
          <a:bodyPr>
            <a:normAutofit lnSpcReduction="10000"/>
          </a:bodyPr>
          <a:lstStyle/>
          <a:p>
            <a:r>
              <a:rPr lang="en-US" dirty="0"/>
              <a:t>Alliance for Equality of Blind Canadians (AEBC),</a:t>
            </a:r>
          </a:p>
          <a:p>
            <a:r>
              <a:rPr lang="en-US" dirty="0"/>
              <a:t>Alternate Education Resources Ontario (AERO),</a:t>
            </a:r>
          </a:p>
          <a:p>
            <a:r>
              <a:rPr lang="en-US" dirty="0"/>
              <a:t>Braille Literacy Canada (BLC),</a:t>
            </a:r>
          </a:p>
          <a:p>
            <a:r>
              <a:rPr lang="en-US" dirty="0"/>
              <a:t>Canadian Council of the Blind (CCB), </a:t>
            </a:r>
          </a:p>
          <a:p>
            <a:r>
              <a:rPr lang="en-US" dirty="0"/>
              <a:t>Centre for Equitable Library Access (CELA),</a:t>
            </a:r>
          </a:p>
          <a:p>
            <a:r>
              <a:rPr lang="en-US" dirty="0"/>
              <a:t>CNIB Beyond Print,</a:t>
            </a:r>
          </a:p>
          <a:p>
            <a:r>
              <a:rPr lang="en-US" dirty="0"/>
              <a:t>CNIB Foundation,</a:t>
            </a:r>
          </a:p>
          <a:p>
            <a:r>
              <a:rPr lang="en-US" dirty="0"/>
              <a:t>National Network for Equitable Library Service (NNELS),</a:t>
            </a:r>
          </a:p>
          <a:p>
            <a:r>
              <a:rPr lang="en-US" dirty="0"/>
              <a:t>Provincial Resource Centre for the Visually Impaired (PRCVI). </a:t>
            </a:r>
          </a:p>
        </p:txBody>
      </p:sp>
    </p:spTree>
    <p:extLst>
      <p:ext uri="{BB962C8B-B14F-4D97-AF65-F5344CB8AC3E}">
        <p14:creationId xmlns:p14="http://schemas.microsoft.com/office/powerpoint/2010/main" val="177190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E165B-75D9-CEF2-B9EF-905D5230CAE6}"/>
              </a:ext>
            </a:extLst>
          </p:cNvPr>
          <p:cNvSpPr>
            <a:spLocks noGrp="1"/>
          </p:cNvSpPr>
          <p:nvPr>
            <p:ph type="title"/>
          </p:nvPr>
        </p:nvSpPr>
        <p:spPr/>
        <p:txBody>
          <a:bodyPr/>
          <a:lstStyle/>
          <a:p>
            <a:r>
              <a:rPr lang="en-CA" dirty="0"/>
              <a:t>Contents overview</a:t>
            </a:r>
          </a:p>
        </p:txBody>
      </p:sp>
      <p:sp>
        <p:nvSpPr>
          <p:cNvPr id="3" name="Content Placeholder 2">
            <a:extLst>
              <a:ext uri="{FF2B5EF4-FFF2-40B4-BE49-F238E27FC236}">
                <a16:creationId xmlns:a16="http://schemas.microsoft.com/office/drawing/2014/main" id="{50405C9C-B0F7-295C-B839-B7E28E6ACEDE}"/>
              </a:ext>
            </a:extLst>
          </p:cNvPr>
          <p:cNvSpPr>
            <a:spLocks noGrp="1"/>
          </p:cNvSpPr>
          <p:nvPr>
            <p:ph idx="1"/>
          </p:nvPr>
        </p:nvSpPr>
        <p:spPr/>
        <p:txBody>
          <a:bodyPr>
            <a:normAutofit/>
          </a:bodyPr>
          <a:lstStyle/>
          <a:p>
            <a:r>
              <a:rPr lang="en-US" dirty="0"/>
              <a:t>Social media post suggestions to promote braille centric library programming.</a:t>
            </a:r>
          </a:p>
          <a:p>
            <a:r>
              <a:rPr lang="en-CA" dirty="0"/>
              <a:t>Ideas and extensive resources for braille related programming for all ages from kids to adults with and without visual disabilities.</a:t>
            </a:r>
          </a:p>
          <a:p>
            <a:r>
              <a:rPr lang="en-CA" dirty="0"/>
              <a:t>Lit kits - tools to promote braille literacy.</a:t>
            </a:r>
          </a:p>
          <a:p>
            <a:r>
              <a:rPr lang="en-CA" dirty="0"/>
              <a:t>Games, stories, tips to make braille programming fun and inclusive.</a:t>
            </a:r>
          </a:p>
          <a:p>
            <a:r>
              <a:rPr lang="en-CA" dirty="0"/>
              <a:t>General tips for enhancing inclusivity and accessibility for users with visual impairments.</a:t>
            </a:r>
          </a:p>
        </p:txBody>
      </p:sp>
    </p:spTree>
    <p:extLst>
      <p:ext uri="{BB962C8B-B14F-4D97-AF65-F5344CB8AC3E}">
        <p14:creationId xmlns:p14="http://schemas.microsoft.com/office/powerpoint/2010/main" val="15866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2C53-3E2D-AE1D-A422-1CCCB86AAA17}"/>
              </a:ext>
            </a:extLst>
          </p:cNvPr>
          <p:cNvSpPr>
            <a:spLocks noGrp="1"/>
          </p:cNvSpPr>
          <p:nvPr>
            <p:ph type="ctrTitle"/>
          </p:nvPr>
        </p:nvSpPr>
        <p:spPr>
          <a:xfrm>
            <a:off x="1524000" y="1138692"/>
            <a:ext cx="9144000" cy="2387600"/>
          </a:xfrm>
        </p:spPr>
        <p:txBody>
          <a:bodyPr/>
          <a:lstStyle/>
          <a:p>
            <a:r>
              <a:rPr lang="en-CA" dirty="0"/>
              <a:t>Programming for Children </a:t>
            </a:r>
          </a:p>
        </p:txBody>
      </p:sp>
      <p:sp>
        <p:nvSpPr>
          <p:cNvPr id="3" name="Subtitle 2">
            <a:extLst>
              <a:ext uri="{FF2B5EF4-FFF2-40B4-BE49-F238E27FC236}">
                <a16:creationId xmlns:a16="http://schemas.microsoft.com/office/drawing/2014/main" id="{E41DDFA8-EEFC-5D63-1351-842A978A7F51}"/>
              </a:ext>
            </a:extLst>
          </p:cNvPr>
          <p:cNvSpPr>
            <a:spLocks noGrp="1"/>
          </p:cNvSpPr>
          <p:nvPr>
            <p:ph type="subTitle" idx="1"/>
          </p:nvPr>
        </p:nvSpPr>
        <p:spPr/>
        <p:txBody>
          <a:bodyPr/>
          <a:lstStyle/>
          <a:p>
            <a:endParaRPr lang="en-CA" dirty="0"/>
          </a:p>
        </p:txBody>
      </p:sp>
    </p:spTree>
    <p:extLst>
      <p:ext uri="{BB962C8B-B14F-4D97-AF65-F5344CB8AC3E}">
        <p14:creationId xmlns:p14="http://schemas.microsoft.com/office/powerpoint/2010/main" val="3001041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07C-53C2-F96D-DD3D-5E828E0BB4C4}"/>
              </a:ext>
            </a:extLst>
          </p:cNvPr>
          <p:cNvSpPr>
            <a:spLocks noGrp="1"/>
          </p:cNvSpPr>
          <p:nvPr>
            <p:ph type="title"/>
          </p:nvPr>
        </p:nvSpPr>
        <p:spPr/>
        <p:txBody>
          <a:bodyPr/>
          <a:lstStyle/>
          <a:p>
            <a:r>
              <a:rPr lang="en-CA" dirty="0"/>
              <a:t>Story Time </a:t>
            </a:r>
          </a:p>
        </p:txBody>
      </p:sp>
      <p:sp>
        <p:nvSpPr>
          <p:cNvPr id="3" name="Content Placeholder 2">
            <a:extLst>
              <a:ext uri="{FF2B5EF4-FFF2-40B4-BE49-F238E27FC236}">
                <a16:creationId xmlns:a16="http://schemas.microsoft.com/office/drawing/2014/main" id="{02225516-0BC7-7536-5A5B-3581441E4EF8}"/>
              </a:ext>
            </a:extLst>
          </p:cNvPr>
          <p:cNvSpPr>
            <a:spLocks noGrp="1"/>
          </p:cNvSpPr>
          <p:nvPr>
            <p:ph idx="1"/>
          </p:nvPr>
        </p:nvSpPr>
        <p:spPr>
          <a:xfrm>
            <a:off x="838200" y="1858283"/>
            <a:ext cx="10515600" cy="4351338"/>
          </a:xfrm>
        </p:spPr>
        <p:txBody>
          <a:bodyPr/>
          <a:lstStyle/>
          <a:p>
            <a:r>
              <a:rPr lang="en-US" dirty="0"/>
              <a:t>Lists of fun facts about braille.</a:t>
            </a:r>
          </a:p>
          <a:p>
            <a:r>
              <a:rPr lang="en-US" dirty="0"/>
              <a:t>Read print-braille book (for younger readers)</a:t>
            </a:r>
          </a:p>
          <a:p>
            <a:r>
              <a:rPr lang="en-US" dirty="0"/>
              <a:t>Story Boxes (for both sighted and blind younger children)</a:t>
            </a:r>
          </a:p>
          <a:p>
            <a:r>
              <a:rPr lang="en-US" dirty="0"/>
              <a:t>Suggestions for accessible braille-centric arts and crafts activities.</a:t>
            </a:r>
          </a:p>
        </p:txBody>
      </p:sp>
    </p:spTree>
    <p:extLst>
      <p:ext uri="{BB962C8B-B14F-4D97-AF65-F5344CB8AC3E}">
        <p14:creationId xmlns:p14="http://schemas.microsoft.com/office/powerpoint/2010/main" val="2165207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5F664-4795-3C8F-47DF-C1EBFB82599B}"/>
              </a:ext>
            </a:extLst>
          </p:cNvPr>
          <p:cNvSpPr>
            <a:spLocks noGrp="1"/>
          </p:cNvSpPr>
          <p:nvPr>
            <p:ph type="title"/>
          </p:nvPr>
        </p:nvSpPr>
        <p:spPr/>
        <p:txBody>
          <a:bodyPr/>
          <a:lstStyle/>
          <a:p>
            <a:r>
              <a:rPr lang="en-CA" dirty="0"/>
              <a:t>Create a Tactile Scene </a:t>
            </a:r>
          </a:p>
        </p:txBody>
      </p:sp>
      <p:sp>
        <p:nvSpPr>
          <p:cNvPr id="3" name="Content Placeholder 2">
            <a:extLst>
              <a:ext uri="{FF2B5EF4-FFF2-40B4-BE49-F238E27FC236}">
                <a16:creationId xmlns:a16="http://schemas.microsoft.com/office/drawing/2014/main" id="{9FB41797-634C-A066-E503-9CB622A5D3BE}"/>
              </a:ext>
            </a:extLst>
          </p:cNvPr>
          <p:cNvSpPr>
            <a:spLocks noGrp="1"/>
          </p:cNvSpPr>
          <p:nvPr>
            <p:ph idx="1"/>
          </p:nvPr>
        </p:nvSpPr>
        <p:spPr>
          <a:xfrm>
            <a:off x="838200" y="1841954"/>
            <a:ext cx="10515600" cy="4351338"/>
          </a:xfrm>
        </p:spPr>
        <p:txBody>
          <a:bodyPr/>
          <a:lstStyle/>
          <a:p>
            <a:r>
              <a:rPr lang="en-US" dirty="0"/>
              <a:t>Tactile scene: Provide participants with a felt panel, glue and a variety of textured materials: pompoms, felt, feathers, bubble wrap, sandpaper, etc.</a:t>
            </a:r>
          </a:p>
          <a:p>
            <a:r>
              <a:rPr lang="en-US" dirty="0"/>
              <a:t>They create a tactile scene using materials that can be enjoyed by touch.</a:t>
            </a:r>
          </a:p>
        </p:txBody>
      </p:sp>
    </p:spTree>
    <p:extLst>
      <p:ext uri="{BB962C8B-B14F-4D97-AF65-F5344CB8AC3E}">
        <p14:creationId xmlns:p14="http://schemas.microsoft.com/office/powerpoint/2010/main" val="1878696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D02E5-ADDB-493F-0DA5-258BD1322CE5}"/>
              </a:ext>
            </a:extLst>
          </p:cNvPr>
          <p:cNvSpPr>
            <a:spLocks noGrp="1"/>
          </p:cNvSpPr>
          <p:nvPr>
            <p:ph type="title"/>
          </p:nvPr>
        </p:nvSpPr>
        <p:spPr/>
        <p:txBody>
          <a:bodyPr/>
          <a:lstStyle/>
          <a:p>
            <a:r>
              <a:rPr lang="en-CA" dirty="0"/>
              <a:t>Tips for Including Kids who are Blind or Visually Impaired in Story Time </a:t>
            </a:r>
          </a:p>
        </p:txBody>
      </p:sp>
      <p:sp>
        <p:nvSpPr>
          <p:cNvPr id="3" name="Content Placeholder 2">
            <a:extLst>
              <a:ext uri="{FF2B5EF4-FFF2-40B4-BE49-F238E27FC236}">
                <a16:creationId xmlns:a16="http://schemas.microsoft.com/office/drawing/2014/main" id="{7AD7DEC9-ABCD-D5C8-5956-3DD7D0770DB3}"/>
              </a:ext>
            </a:extLst>
          </p:cNvPr>
          <p:cNvSpPr>
            <a:spLocks noGrp="1"/>
          </p:cNvSpPr>
          <p:nvPr>
            <p:ph idx="1"/>
          </p:nvPr>
        </p:nvSpPr>
        <p:spPr>
          <a:xfrm>
            <a:off x="838200" y="1809296"/>
            <a:ext cx="10515600" cy="4351338"/>
          </a:xfrm>
        </p:spPr>
        <p:txBody>
          <a:bodyPr/>
          <a:lstStyle/>
          <a:p>
            <a:r>
              <a:rPr lang="en-US" dirty="0"/>
              <a:t>Tactile-rich board books for very young children.</a:t>
            </a:r>
          </a:p>
          <a:p>
            <a:r>
              <a:rPr lang="en-US" dirty="0"/>
              <a:t>Props to convey visual elements. Tactile shapes, toys or objects related to story.</a:t>
            </a:r>
          </a:p>
          <a:p>
            <a:r>
              <a:rPr lang="en-US" dirty="0"/>
              <a:t>Juvenile fiction print book titles in various formats from NNELS and CELA libraries:</a:t>
            </a:r>
          </a:p>
          <a:p>
            <a:pPr lvl="1"/>
            <a:r>
              <a:rPr lang="en-US" dirty="0"/>
              <a:t>“The Paper Bag Princess”,</a:t>
            </a:r>
          </a:p>
          <a:p>
            <a:pPr lvl="1"/>
            <a:r>
              <a:rPr lang="en-US" dirty="0"/>
              <a:t>“if Kids Ruled the World”,</a:t>
            </a:r>
          </a:p>
          <a:p>
            <a:pPr lvl="1"/>
            <a:r>
              <a:rPr lang="en-US" dirty="0"/>
              <a:t>“Morris Micklewhite and the Tangerine Dress”.</a:t>
            </a:r>
            <a:endParaRPr lang="en-CA" dirty="0"/>
          </a:p>
        </p:txBody>
      </p:sp>
    </p:spTree>
    <p:extLst>
      <p:ext uri="{BB962C8B-B14F-4D97-AF65-F5344CB8AC3E}">
        <p14:creationId xmlns:p14="http://schemas.microsoft.com/office/powerpoint/2010/main" val="2593766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E6296-BD98-C67B-3D71-E261E87E2F9D}"/>
              </a:ext>
            </a:extLst>
          </p:cNvPr>
          <p:cNvSpPr>
            <a:spLocks noGrp="1"/>
          </p:cNvSpPr>
          <p:nvPr>
            <p:ph type="ctrTitle"/>
          </p:nvPr>
        </p:nvSpPr>
        <p:spPr/>
        <p:txBody>
          <a:bodyPr/>
          <a:lstStyle/>
          <a:p>
            <a:r>
              <a:rPr lang="en-CA" dirty="0"/>
              <a:t>Braille Lit Kits </a:t>
            </a:r>
          </a:p>
        </p:txBody>
      </p:sp>
      <p:sp>
        <p:nvSpPr>
          <p:cNvPr id="3" name="Subtitle 2">
            <a:extLst>
              <a:ext uri="{FF2B5EF4-FFF2-40B4-BE49-F238E27FC236}">
                <a16:creationId xmlns:a16="http://schemas.microsoft.com/office/drawing/2014/main" id="{DD9E5F78-DCD7-788F-9DF3-989E882D1C39}"/>
              </a:ext>
            </a:extLst>
          </p:cNvPr>
          <p:cNvSpPr>
            <a:spLocks noGrp="1"/>
          </p:cNvSpPr>
          <p:nvPr>
            <p:ph type="subTitle" idx="1"/>
          </p:nvPr>
        </p:nvSpPr>
        <p:spPr/>
        <p:txBody>
          <a:bodyPr/>
          <a:lstStyle/>
          <a:p>
            <a:endParaRPr lang="en-CA" dirty="0"/>
          </a:p>
        </p:txBody>
      </p:sp>
    </p:spTree>
    <p:extLst>
      <p:ext uri="{BB962C8B-B14F-4D97-AF65-F5344CB8AC3E}">
        <p14:creationId xmlns:p14="http://schemas.microsoft.com/office/powerpoint/2010/main" val="500905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EA8F6-C202-66D1-7E26-ED58E2955F1F}"/>
              </a:ext>
            </a:extLst>
          </p:cNvPr>
          <p:cNvSpPr>
            <a:spLocks noGrp="1"/>
          </p:cNvSpPr>
          <p:nvPr>
            <p:ph type="title"/>
          </p:nvPr>
        </p:nvSpPr>
        <p:spPr/>
        <p:txBody>
          <a:bodyPr/>
          <a:lstStyle/>
          <a:p>
            <a:r>
              <a:rPr lang="en-CA" dirty="0"/>
              <a:t>Importance of Braille Literacy </a:t>
            </a:r>
          </a:p>
        </p:txBody>
      </p:sp>
      <p:sp>
        <p:nvSpPr>
          <p:cNvPr id="3" name="Content Placeholder 2">
            <a:extLst>
              <a:ext uri="{FF2B5EF4-FFF2-40B4-BE49-F238E27FC236}">
                <a16:creationId xmlns:a16="http://schemas.microsoft.com/office/drawing/2014/main" id="{42BC9EDE-682F-38D4-84F9-0F25F82F72A6}"/>
              </a:ext>
            </a:extLst>
          </p:cNvPr>
          <p:cNvSpPr>
            <a:spLocks noGrp="1"/>
          </p:cNvSpPr>
          <p:nvPr>
            <p:ph idx="1"/>
          </p:nvPr>
        </p:nvSpPr>
        <p:spPr/>
        <p:txBody>
          <a:bodyPr/>
          <a:lstStyle/>
          <a:p>
            <a:r>
              <a:rPr lang="en-US" dirty="0"/>
              <a:t>What print is for the sighted, braille is for readers with print disabilities.</a:t>
            </a:r>
          </a:p>
          <a:p>
            <a:r>
              <a:rPr lang="en-US" dirty="0"/>
              <a:t>Promote </a:t>
            </a:r>
            <a:r>
              <a:rPr lang="en-US" i="1" dirty="0"/>
              <a:t>early literacy </a:t>
            </a:r>
            <a:r>
              <a:rPr lang="en-US" dirty="0"/>
              <a:t>opportunities.</a:t>
            </a:r>
          </a:p>
          <a:p>
            <a:r>
              <a:rPr lang="en-US" dirty="0"/>
              <a:t>Begin with multiple and consistent exposures to written and spoken language. </a:t>
            </a:r>
          </a:p>
          <a:p>
            <a:r>
              <a:rPr lang="en-US" dirty="0"/>
              <a:t>For children who are blind or visually impaired, exposure to written language needs to be frequent, intentional and accessible.</a:t>
            </a:r>
            <a:endParaRPr lang="en-CA" dirty="0"/>
          </a:p>
        </p:txBody>
      </p:sp>
    </p:spTree>
    <p:extLst>
      <p:ext uri="{BB962C8B-B14F-4D97-AF65-F5344CB8AC3E}">
        <p14:creationId xmlns:p14="http://schemas.microsoft.com/office/powerpoint/2010/main" val="429206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7B84C-CE8C-1EED-C435-7179C7414A63}"/>
              </a:ext>
            </a:extLst>
          </p:cNvPr>
          <p:cNvSpPr>
            <a:spLocks noGrp="1"/>
          </p:cNvSpPr>
          <p:nvPr>
            <p:ph type="title"/>
          </p:nvPr>
        </p:nvSpPr>
        <p:spPr/>
        <p:txBody>
          <a:bodyPr/>
          <a:lstStyle/>
          <a:p>
            <a:r>
              <a:rPr lang="en-CA" dirty="0"/>
              <a:t>Components of Kits </a:t>
            </a:r>
          </a:p>
        </p:txBody>
      </p:sp>
      <p:sp>
        <p:nvSpPr>
          <p:cNvPr id="3" name="Content Placeholder 2">
            <a:extLst>
              <a:ext uri="{FF2B5EF4-FFF2-40B4-BE49-F238E27FC236}">
                <a16:creationId xmlns:a16="http://schemas.microsoft.com/office/drawing/2014/main" id="{A9DB07BE-BB09-C3E7-1FC0-55D4A3314980}"/>
              </a:ext>
            </a:extLst>
          </p:cNvPr>
          <p:cNvSpPr>
            <a:spLocks noGrp="1"/>
          </p:cNvSpPr>
          <p:nvPr>
            <p:ph idx="1"/>
          </p:nvPr>
        </p:nvSpPr>
        <p:spPr/>
        <p:txBody>
          <a:bodyPr>
            <a:normAutofit/>
          </a:bodyPr>
          <a:lstStyle/>
          <a:p>
            <a:r>
              <a:rPr lang="en-CA" dirty="0"/>
              <a:t>Kits cost approximately $200.</a:t>
            </a:r>
          </a:p>
          <a:p>
            <a:r>
              <a:rPr lang="en-CA" dirty="0"/>
              <a:t>“Stories to Go” - a selection of print-braille and large print books.</a:t>
            </a:r>
          </a:p>
          <a:p>
            <a:r>
              <a:rPr lang="en-CA" dirty="0"/>
              <a:t>Print-braille also available from NNELS and CELA.</a:t>
            </a:r>
          </a:p>
          <a:p>
            <a:r>
              <a:rPr lang="en-CA" dirty="0"/>
              <a:t>Large print books with high contrast and low visual clutter.</a:t>
            </a:r>
          </a:p>
          <a:p>
            <a:r>
              <a:rPr lang="en-CA" dirty="0"/>
              <a:t>Textured sensory toy, braille blocks, or braille LEGO.</a:t>
            </a:r>
          </a:p>
          <a:p>
            <a:r>
              <a:rPr lang="en-CA" dirty="0"/>
              <a:t>Braille labeller.</a:t>
            </a:r>
          </a:p>
        </p:txBody>
      </p:sp>
    </p:spTree>
    <p:extLst>
      <p:ext uri="{BB962C8B-B14F-4D97-AF65-F5344CB8AC3E}">
        <p14:creationId xmlns:p14="http://schemas.microsoft.com/office/powerpoint/2010/main" val="675624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C9D13-9536-F506-4CFB-2D63583A7AEB}"/>
              </a:ext>
            </a:extLst>
          </p:cNvPr>
          <p:cNvSpPr>
            <a:spLocks noGrp="1"/>
          </p:cNvSpPr>
          <p:nvPr>
            <p:ph type="title"/>
          </p:nvPr>
        </p:nvSpPr>
        <p:spPr/>
        <p:txBody>
          <a:bodyPr/>
          <a:lstStyle/>
          <a:p>
            <a:r>
              <a:rPr lang="en-CA" dirty="0"/>
              <a:t>Braille Lit Kit Example</a:t>
            </a:r>
          </a:p>
        </p:txBody>
      </p:sp>
      <p:sp>
        <p:nvSpPr>
          <p:cNvPr id="3" name="Content Placeholder 2">
            <a:extLst>
              <a:ext uri="{FF2B5EF4-FFF2-40B4-BE49-F238E27FC236}">
                <a16:creationId xmlns:a16="http://schemas.microsoft.com/office/drawing/2014/main" id="{F9EC2FD4-F12A-E410-E105-B73AA8888293}"/>
              </a:ext>
            </a:extLst>
          </p:cNvPr>
          <p:cNvSpPr>
            <a:spLocks noGrp="1"/>
          </p:cNvSpPr>
          <p:nvPr>
            <p:ph idx="1"/>
          </p:nvPr>
        </p:nvSpPr>
        <p:spPr>
          <a:xfrm>
            <a:off x="838200" y="1777364"/>
            <a:ext cx="10515600" cy="4351338"/>
          </a:xfrm>
        </p:spPr>
        <p:txBody>
          <a:bodyPr/>
          <a:lstStyle/>
          <a:p>
            <a:r>
              <a:rPr lang="en-CA" dirty="0"/>
              <a:t>Examples of Animals kit sensory toys:</a:t>
            </a:r>
          </a:p>
          <a:p>
            <a:pPr lvl="1"/>
            <a:r>
              <a:rPr lang="en-CA" dirty="0"/>
              <a:t>Folkmanis Little Animal Puppets – supplier and costs vary.</a:t>
            </a:r>
          </a:p>
          <a:p>
            <a:pPr lvl="1"/>
            <a:r>
              <a:rPr lang="en-CA" dirty="0"/>
              <a:t>Old MacDonald’s Farm Sound puzzle, Melissa &amp; Doug (cost vary, around $20)</a:t>
            </a:r>
          </a:p>
          <a:p>
            <a:r>
              <a:rPr lang="en-CA" dirty="0"/>
              <a:t>Print and Braille Alphabet Flashcards ($12.00 US)</a:t>
            </a:r>
          </a:p>
          <a:p>
            <a:r>
              <a:rPr lang="en-CA" dirty="0"/>
              <a:t>Finger plays resource book.</a:t>
            </a:r>
          </a:p>
        </p:txBody>
      </p:sp>
    </p:spTree>
    <p:extLst>
      <p:ext uri="{BB962C8B-B14F-4D97-AF65-F5344CB8AC3E}">
        <p14:creationId xmlns:p14="http://schemas.microsoft.com/office/powerpoint/2010/main" val="1830809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171EE-D345-B9CC-E49F-5795EEEAEC30}"/>
              </a:ext>
            </a:extLst>
          </p:cNvPr>
          <p:cNvSpPr>
            <a:spLocks noGrp="1"/>
          </p:cNvSpPr>
          <p:nvPr>
            <p:ph type="ctrTitle"/>
          </p:nvPr>
        </p:nvSpPr>
        <p:spPr/>
        <p:txBody>
          <a:bodyPr/>
          <a:lstStyle/>
          <a:p>
            <a:r>
              <a:rPr lang="en-CA" dirty="0"/>
              <a:t>Programming for Young Adults and Adults </a:t>
            </a:r>
          </a:p>
        </p:txBody>
      </p:sp>
      <p:sp>
        <p:nvSpPr>
          <p:cNvPr id="3" name="Subtitle 2">
            <a:extLst>
              <a:ext uri="{FF2B5EF4-FFF2-40B4-BE49-F238E27FC236}">
                <a16:creationId xmlns:a16="http://schemas.microsoft.com/office/drawing/2014/main" id="{265B821C-5A7F-B42A-2F65-BBD8825D0403}"/>
              </a:ext>
            </a:extLst>
          </p:cNvPr>
          <p:cNvSpPr>
            <a:spLocks noGrp="1"/>
          </p:cNvSpPr>
          <p:nvPr>
            <p:ph type="subTitle" idx="1"/>
          </p:nvPr>
        </p:nvSpPr>
        <p:spPr/>
        <p:txBody>
          <a:bodyPr/>
          <a:lstStyle/>
          <a:p>
            <a:endParaRPr lang="en-CA" dirty="0"/>
          </a:p>
        </p:txBody>
      </p:sp>
    </p:spTree>
    <p:extLst>
      <p:ext uri="{BB962C8B-B14F-4D97-AF65-F5344CB8AC3E}">
        <p14:creationId xmlns:p14="http://schemas.microsoft.com/office/powerpoint/2010/main" val="64331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BC4D2-35FF-5DC2-19F1-F7A0FC58DC7C}"/>
              </a:ext>
            </a:extLst>
          </p:cNvPr>
          <p:cNvSpPr>
            <a:spLocks noGrp="1"/>
          </p:cNvSpPr>
          <p:nvPr>
            <p:ph type="title"/>
          </p:nvPr>
        </p:nvSpPr>
        <p:spPr>
          <a:xfrm>
            <a:off x="838200" y="348796"/>
            <a:ext cx="10515600" cy="1325563"/>
          </a:xfrm>
        </p:spPr>
        <p:txBody>
          <a:bodyPr/>
          <a:lstStyle/>
          <a:p>
            <a:r>
              <a:rPr lang="en-CA" dirty="0"/>
              <a:t>For the Love of Book Clubs </a:t>
            </a:r>
          </a:p>
        </p:txBody>
      </p:sp>
      <p:sp>
        <p:nvSpPr>
          <p:cNvPr id="3" name="Content Placeholder 2">
            <a:extLst>
              <a:ext uri="{FF2B5EF4-FFF2-40B4-BE49-F238E27FC236}">
                <a16:creationId xmlns:a16="http://schemas.microsoft.com/office/drawing/2014/main" id="{23BD46AC-5F22-ECBE-7FE5-A763F7C6C49B}"/>
              </a:ext>
            </a:extLst>
          </p:cNvPr>
          <p:cNvSpPr>
            <a:spLocks noGrp="1"/>
          </p:cNvSpPr>
          <p:nvPr>
            <p:ph idx="1"/>
          </p:nvPr>
        </p:nvSpPr>
        <p:spPr>
          <a:xfrm>
            <a:off x="838200" y="1841954"/>
            <a:ext cx="10515600" cy="4351338"/>
          </a:xfrm>
        </p:spPr>
        <p:txBody>
          <a:bodyPr>
            <a:normAutofit/>
          </a:bodyPr>
          <a:lstStyle/>
          <a:p>
            <a:r>
              <a:rPr lang="en-US" dirty="0"/>
              <a:t>Use titles from CELA and NNELS to offer accessible choice.</a:t>
            </a:r>
          </a:p>
          <a:p>
            <a:r>
              <a:rPr lang="en-US" dirty="0"/>
              <a:t>Promote book club to relevant organizations.</a:t>
            </a:r>
          </a:p>
        </p:txBody>
      </p:sp>
    </p:spTree>
    <p:extLst>
      <p:ext uri="{BB962C8B-B14F-4D97-AF65-F5344CB8AC3E}">
        <p14:creationId xmlns:p14="http://schemas.microsoft.com/office/powerpoint/2010/main" val="1814147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B002A-99B1-5743-7568-D58B8D03C060}"/>
              </a:ext>
            </a:extLst>
          </p:cNvPr>
          <p:cNvSpPr>
            <a:spLocks noGrp="1"/>
          </p:cNvSpPr>
          <p:nvPr>
            <p:ph type="title"/>
          </p:nvPr>
        </p:nvSpPr>
        <p:spPr/>
        <p:txBody>
          <a:bodyPr/>
          <a:lstStyle/>
          <a:p>
            <a:r>
              <a:rPr lang="en-CA" dirty="0"/>
              <a:t>More Love for Book Clubs </a:t>
            </a:r>
          </a:p>
        </p:txBody>
      </p:sp>
      <p:sp>
        <p:nvSpPr>
          <p:cNvPr id="3" name="Content Placeholder 2">
            <a:extLst>
              <a:ext uri="{FF2B5EF4-FFF2-40B4-BE49-F238E27FC236}">
                <a16:creationId xmlns:a16="http://schemas.microsoft.com/office/drawing/2014/main" id="{6994C500-9DA0-1022-44E8-64F0AB8382CE}"/>
              </a:ext>
            </a:extLst>
          </p:cNvPr>
          <p:cNvSpPr>
            <a:spLocks noGrp="1"/>
          </p:cNvSpPr>
          <p:nvPr>
            <p:ph idx="1"/>
          </p:nvPr>
        </p:nvSpPr>
        <p:spPr/>
        <p:txBody>
          <a:bodyPr>
            <a:normAutofit/>
          </a:bodyPr>
          <a:lstStyle/>
          <a:p>
            <a:r>
              <a:rPr lang="en-US" dirty="0"/>
              <a:t>Acquiring reading materials in both print and in accessible formats takes time. </a:t>
            </a:r>
          </a:p>
          <a:p>
            <a:r>
              <a:rPr lang="en-US" dirty="0"/>
              <a:t>Options for accessible formats:</a:t>
            </a:r>
          </a:p>
          <a:p>
            <a:pPr lvl="1"/>
            <a:r>
              <a:rPr lang="en-US" dirty="0"/>
              <a:t>Hard copy braille borrowed through CELA or NNELS. </a:t>
            </a:r>
          </a:p>
          <a:p>
            <a:pPr lvl="1"/>
            <a:r>
              <a:rPr lang="en-US" dirty="0"/>
              <a:t>Electronic braille files (for participants with a braille display).</a:t>
            </a:r>
          </a:p>
          <a:p>
            <a:pPr lvl="1"/>
            <a:r>
              <a:rPr lang="en-US" dirty="0"/>
              <a:t>Books in audio or text formats.</a:t>
            </a:r>
          </a:p>
        </p:txBody>
      </p:sp>
    </p:spTree>
    <p:extLst>
      <p:ext uri="{BB962C8B-B14F-4D97-AF65-F5344CB8AC3E}">
        <p14:creationId xmlns:p14="http://schemas.microsoft.com/office/powerpoint/2010/main" val="2116772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3D5F1-8342-591F-5180-8FC103C3708C}"/>
              </a:ext>
            </a:extLst>
          </p:cNvPr>
          <p:cNvSpPr>
            <a:spLocks noGrp="1"/>
          </p:cNvSpPr>
          <p:nvPr>
            <p:ph type="title"/>
          </p:nvPr>
        </p:nvSpPr>
        <p:spPr/>
        <p:txBody>
          <a:bodyPr/>
          <a:lstStyle/>
          <a:p>
            <a:r>
              <a:rPr lang="en-CA" dirty="0"/>
              <a:t>Resources for accessible book clubs </a:t>
            </a:r>
          </a:p>
        </p:txBody>
      </p:sp>
      <p:sp>
        <p:nvSpPr>
          <p:cNvPr id="3" name="Content Placeholder 2">
            <a:extLst>
              <a:ext uri="{FF2B5EF4-FFF2-40B4-BE49-F238E27FC236}">
                <a16:creationId xmlns:a16="http://schemas.microsoft.com/office/drawing/2014/main" id="{355FBF26-9077-798C-6E5E-BA5F6E60A7F3}"/>
              </a:ext>
            </a:extLst>
          </p:cNvPr>
          <p:cNvSpPr>
            <a:spLocks noGrp="1"/>
          </p:cNvSpPr>
          <p:nvPr>
            <p:ph idx="1"/>
          </p:nvPr>
        </p:nvSpPr>
        <p:spPr/>
        <p:txBody>
          <a:bodyPr/>
          <a:lstStyle/>
          <a:p>
            <a:r>
              <a:rPr lang="en-US" dirty="0">
                <a:hlinkClick r:id="rId3"/>
              </a:rPr>
              <a:t>"Running an Inclusive Book Club" </a:t>
            </a:r>
            <a:r>
              <a:rPr lang="en-US" dirty="0"/>
              <a:t> from CELA and, </a:t>
            </a:r>
          </a:p>
          <a:p>
            <a:r>
              <a:rPr lang="en-US" dirty="0">
                <a:hlinkClick r:id="rId4"/>
              </a:rPr>
              <a:t> "Accessible book Clubs Handbook" from the Canadian Council of the Blind </a:t>
            </a:r>
            <a:r>
              <a:rPr lang="en-US" dirty="0"/>
              <a:t> (CCB)</a:t>
            </a:r>
          </a:p>
          <a:p>
            <a:r>
              <a:rPr lang="en-US" dirty="0"/>
              <a:t>Decide if your book club is integrated + inclusive or for blind and visionally impaired readers only. There are pros and cons to both!			</a:t>
            </a:r>
          </a:p>
        </p:txBody>
      </p:sp>
    </p:spTree>
    <p:extLst>
      <p:ext uri="{BB962C8B-B14F-4D97-AF65-F5344CB8AC3E}">
        <p14:creationId xmlns:p14="http://schemas.microsoft.com/office/powerpoint/2010/main" val="1173464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16AF-9BD1-8C5A-2BF9-CA5B6F679779}"/>
              </a:ext>
            </a:extLst>
          </p:cNvPr>
          <p:cNvSpPr>
            <a:spLocks noGrp="1"/>
          </p:cNvSpPr>
          <p:nvPr>
            <p:ph type="title"/>
          </p:nvPr>
        </p:nvSpPr>
        <p:spPr>
          <a:xfrm>
            <a:off x="854529" y="365125"/>
            <a:ext cx="10515600" cy="1325563"/>
          </a:xfrm>
        </p:spPr>
        <p:txBody>
          <a:bodyPr/>
          <a:lstStyle/>
          <a:p>
            <a:r>
              <a:rPr lang="en-CA" dirty="0"/>
              <a:t>Braille Open Mic</a:t>
            </a:r>
          </a:p>
        </p:txBody>
      </p:sp>
      <p:sp>
        <p:nvSpPr>
          <p:cNvPr id="3" name="Content Placeholder 2">
            <a:extLst>
              <a:ext uri="{FF2B5EF4-FFF2-40B4-BE49-F238E27FC236}">
                <a16:creationId xmlns:a16="http://schemas.microsoft.com/office/drawing/2014/main" id="{5F5E7E4D-249E-ED76-16A9-8053C0C3DB01}"/>
              </a:ext>
            </a:extLst>
          </p:cNvPr>
          <p:cNvSpPr>
            <a:spLocks noGrp="1"/>
          </p:cNvSpPr>
          <p:nvPr>
            <p:ph idx="1"/>
          </p:nvPr>
        </p:nvSpPr>
        <p:spPr/>
        <p:txBody>
          <a:bodyPr/>
          <a:lstStyle/>
          <a:p>
            <a:r>
              <a:rPr lang="en-CA" dirty="0"/>
              <a:t>Space for braille readers to share stories, poems, songs  about braille.</a:t>
            </a:r>
          </a:p>
          <a:p>
            <a:r>
              <a:rPr lang="en-CA" dirty="0"/>
              <a:t>Reach out to World Braille Days organizing committee members or other relevant disability organizations.</a:t>
            </a:r>
          </a:p>
        </p:txBody>
      </p:sp>
    </p:spTree>
    <p:extLst>
      <p:ext uri="{BB962C8B-B14F-4D97-AF65-F5344CB8AC3E}">
        <p14:creationId xmlns:p14="http://schemas.microsoft.com/office/powerpoint/2010/main" val="1260187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81B8D-2FB9-630B-DB65-BFCE231D2D4D}"/>
              </a:ext>
            </a:extLst>
          </p:cNvPr>
          <p:cNvSpPr>
            <a:spLocks noGrp="1"/>
          </p:cNvSpPr>
          <p:nvPr>
            <p:ph type="title"/>
          </p:nvPr>
        </p:nvSpPr>
        <p:spPr/>
        <p:txBody>
          <a:bodyPr/>
          <a:lstStyle/>
          <a:p>
            <a:r>
              <a:rPr lang="en-CA" dirty="0"/>
              <a:t>Braille Games Night </a:t>
            </a:r>
          </a:p>
        </p:txBody>
      </p:sp>
      <p:sp>
        <p:nvSpPr>
          <p:cNvPr id="3" name="Content Placeholder 2">
            <a:extLst>
              <a:ext uri="{FF2B5EF4-FFF2-40B4-BE49-F238E27FC236}">
                <a16:creationId xmlns:a16="http://schemas.microsoft.com/office/drawing/2014/main" id="{86FB8C03-E680-46F0-D252-D70884C99EFB}"/>
              </a:ext>
            </a:extLst>
          </p:cNvPr>
          <p:cNvSpPr>
            <a:spLocks noGrp="1"/>
          </p:cNvSpPr>
          <p:nvPr>
            <p:ph idx="1"/>
          </p:nvPr>
        </p:nvSpPr>
        <p:spPr>
          <a:xfrm>
            <a:off x="828040" y="1841954"/>
            <a:ext cx="10515600" cy="4351338"/>
          </a:xfrm>
        </p:spPr>
        <p:txBody>
          <a:bodyPr/>
          <a:lstStyle/>
          <a:p>
            <a:r>
              <a:rPr lang="en-CA" dirty="0"/>
              <a:t>Braille games night where both sighted and blind / visually impaired players can play with, and against each other </a:t>
            </a:r>
          </a:p>
          <a:p>
            <a:r>
              <a:rPr lang="en-CA" dirty="0">
                <a:hlinkClick r:id="rId3"/>
              </a:rPr>
              <a:t>CNIB Smart Life</a:t>
            </a:r>
            <a:r>
              <a:rPr lang="en-CA" dirty="0"/>
              <a:t>,</a:t>
            </a:r>
          </a:p>
          <a:p>
            <a:r>
              <a:rPr lang="en-CA" dirty="0">
                <a:hlinkClick r:id="rId4"/>
              </a:rPr>
              <a:t>Braille Superstore,</a:t>
            </a:r>
            <a:endParaRPr lang="en-CA" dirty="0"/>
          </a:p>
          <a:p>
            <a:r>
              <a:rPr lang="en-CA" dirty="0">
                <a:hlinkClick r:id="rId5"/>
              </a:rPr>
              <a:t>64 ounce braille</a:t>
            </a:r>
            <a:r>
              <a:rPr lang="en-CA" dirty="0"/>
              <a:t>.</a:t>
            </a:r>
          </a:p>
        </p:txBody>
      </p:sp>
    </p:spTree>
    <p:extLst>
      <p:ext uri="{BB962C8B-B14F-4D97-AF65-F5344CB8AC3E}">
        <p14:creationId xmlns:p14="http://schemas.microsoft.com/office/powerpoint/2010/main" val="74023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BE02D-780D-D5B8-11D5-30E2F6C0DC8E}"/>
              </a:ext>
            </a:extLst>
          </p:cNvPr>
          <p:cNvSpPr>
            <a:spLocks noGrp="1"/>
          </p:cNvSpPr>
          <p:nvPr>
            <p:ph type="ctrTitle"/>
          </p:nvPr>
        </p:nvSpPr>
        <p:spPr/>
        <p:txBody>
          <a:bodyPr/>
          <a:lstStyle/>
          <a:p>
            <a:r>
              <a:rPr lang="en-CA" dirty="0"/>
              <a:t>Additional Resources </a:t>
            </a:r>
          </a:p>
        </p:txBody>
      </p:sp>
      <p:sp>
        <p:nvSpPr>
          <p:cNvPr id="3" name="Subtitle 2">
            <a:extLst>
              <a:ext uri="{FF2B5EF4-FFF2-40B4-BE49-F238E27FC236}">
                <a16:creationId xmlns:a16="http://schemas.microsoft.com/office/drawing/2014/main" id="{E344C798-446B-3581-6E40-B69CA4341798}"/>
              </a:ext>
            </a:extLst>
          </p:cNvPr>
          <p:cNvSpPr>
            <a:spLocks noGrp="1"/>
          </p:cNvSpPr>
          <p:nvPr>
            <p:ph type="subTitle" idx="1"/>
          </p:nvPr>
        </p:nvSpPr>
        <p:spPr/>
        <p:txBody>
          <a:bodyPr/>
          <a:lstStyle/>
          <a:p>
            <a:endParaRPr lang="en-CA" dirty="0"/>
          </a:p>
        </p:txBody>
      </p:sp>
    </p:spTree>
    <p:extLst>
      <p:ext uri="{BB962C8B-B14F-4D97-AF65-F5344CB8AC3E}">
        <p14:creationId xmlns:p14="http://schemas.microsoft.com/office/powerpoint/2010/main" val="2867861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89F8D-2A92-C74A-ECD5-B424DDC269F7}"/>
              </a:ext>
            </a:extLst>
          </p:cNvPr>
          <p:cNvSpPr>
            <a:spLocks noGrp="1"/>
          </p:cNvSpPr>
          <p:nvPr>
            <p:ph type="title"/>
          </p:nvPr>
        </p:nvSpPr>
        <p:spPr/>
        <p:txBody>
          <a:bodyPr/>
          <a:lstStyle/>
          <a:p>
            <a:r>
              <a:rPr lang="en-CA" dirty="0"/>
              <a:t>Guides and tools </a:t>
            </a:r>
          </a:p>
        </p:txBody>
      </p:sp>
      <p:sp>
        <p:nvSpPr>
          <p:cNvPr id="3" name="Content Placeholder 2">
            <a:extLst>
              <a:ext uri="{FF2B5EF4-FFF2-40B4-BE49-F238E27FC236}">
                <a16:creationId xmlns:a16="http://schemas.microsoft.com/office/drawing/2014/main" id="{56AEB7E8-C6A8-5C9F-2030-814396B873F8}"/>
              </a:ext>
            </a:extLst>
          </p:cNvPr>
          <p:cNvSpPr>
            <a:spLocks noGrp="1"/>
          </p:cNvSpPr>
          <p:nvPr>
            <p:ph idx="1"/>
          </p:nvPr>
        </p:nvSpPr>
        <p:spPr>
          <a:xfrm>
            <a:off x="838200" y="1807219"/>
            <a:ext cx="10515600" cy="4351338"/>
          </a:xfrm>
        </p:spPr>
        <p:txBody>
          <a:bodyPr>
            <a:normAutofit/>
          </a:bodyPr>
          <a:lstStyle/>
          <a:p>
            <a:r>
              <a:rPr lang="en-US" dirty="0">
                <a:hlinkClick r:id="rId3"/>
              </a:rPr>
              <a:t>Building Braille Inclusion in Libraries </a:t>
            </a:r>
            <a:r>
              <a:rPr lang="en-US" dirty="0"/>
              <a:t> - webinar from Accessible Libraries.</a:t>
            </a:r>
          </a:p>
          <a:p>
            <a:r>
              <a:rPr lang="en-US" dirty="0">
                <a:hlinkClick r:id="rId4"/>
              </a:rPr>
              <a:t>Braille Literacy Resource Kit</a:t>
            </a:r>
            <a:r>
              <a:rPr lang="en-US" dirty="0"/>
              <a:t> from “Paths to Literacy” information on community and national resources for families with a child who is blind or visually impaired.</a:t>
            </a:r>
          </a:p>
          <a:p>
            <a:r>
              <a:rPr lang="en-US" dirty="0"/>
              <a:t>Braille labeler for braille library cards, audio cases and more.</a:t>
            </a:r>
          </a:p>
          <a:p>
            <a:r>
              <a:rPr lang="en-US" dirty="0"/>
              <a:t>Provide braille bookmarks from BLC.</a:t>
            </a:r>
          </a:p>
        </p:txBody>
      </p:sp>
    </p:spTree>
    <p:extLst>
      <p:ext uri="{BB962C8B-B14F-4D97-AF65-F5344CB8AC3E}">
        <p14:creationId xmlns:p14="http://schemas.microsoft.com/office/powerpoint/2010/main" val="711816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F9132-7BD0-B8BF-8F9E-CE7961E99F66}"/>
              </a:ext>
            </a:extLst>
          </p:cNvPr>
          <p:cNvSpPr>
            <a:spLocks noGrp="1"/>
          </p:cNvSpPr>
          <p:nvPr>
            <p:ph type="title"/>
          </p:nvPr>
        </p:nvSpPr>
        <p:spPr/>
        <p:txBody>
          <a:bodyPr/>
          <a:lstStyle/>
          <a:p>
            <a:r>
              <a:rPr lang="en-CA" dirty="0"/>
              <a:t>More ideas for promoting accessibility </a:t>
            </a:r>
          </a:p>
        </p:txBody>
      </p:sp>
      <p:sp>
        <p:nvSpPr>
          <p:cNvPr id="3" name="Content Placeholder 2">
            <a:extLst>
              <a:ext uri="{FF2B5EF4-FFF2-40B4-BE49-F238E27FC236}">
                <a16:creationId xmlns:a16="http://schemas.microsoft.com/office/drawing/2014/main" id="{9888C73A-7C21-A935-46EF-85E60C85E91C}"/>
              </a:ext>
            </a:extLst>
          </p:cNvPr>
          <p:cNvSpPr>
            <a:spLocks noGrp="1"/>
          </p:cNvSpPr>
          <p:nvPr>
            <p:ph idx="1"/>
          </p:nvPr>
        </p:nvSpPr>
        <p:spPr>
          <a:xfrm>
            <a:off x="838200" y="1841954"/>
            <a:ext cx="10515600" cy="4351338"/>
          </a:xfrm>
        </p:spPr>
        <p:txBody>
          <a:bodyPr/>
          <a:lstStyle/>
          <a:p>
            <a:pPr marL="0" indent="0">
              <a:buNone/>
            </a:pPr>
            <a:r>
              <a:rPr lang="en-CA" dirty="0"/>
              <a:t>Feature braille literacy through a braille kit showcase that is rotated between libraries.</a:t>
            </a:r>
          </a:p>
          <a:p>
            <a:r>
              <a:rPr lang="en-CA" dirty="0"/>
              <a:t>Increase acquisitions of large print books especially for younger readers.  </a:t>
            </a:r>
          </a:p>
          <a:p>
            <a:r>
              <a:rPr lang="en-CA" dirty="0"/>
              <a:t>Equip accessible computer workstations at each library – see </a:t>
            </a:r>
            <a:r>
              <a:rPr lang="en-CA" dirty="0">
                <a:hlinkClick r:id="rId3"/>
              </a:rPr>
              <a:t>AccessibleLibraries.ca</a:t>
            </a:r>
            <a:r>
              <a:rPr lang="en-CA" dirty="0"/>
              <a:t>  for a check list.</a:t>
            </a:r>
          </a:p>
        </p:txBody>
      </p:sp>
    </p:spTree>
    <p:extLst>
      <p:ext uri="{BB962C8B-B14F-4D97-AF65-F5344CB8AC3E}">
        <p14:creationId xmlns:p14="http://schemas.microsoft.com/office/powerpoint/2010/main" val="257910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EA59-5B55-DBB4-3365-2E7D241DD117}"/>
              </a:ext>
            </a:extLst>
          </p:cNvPr>
          <p:cNvSpPr>
            <a:spLocks noGrp="1"/>
          </p:cNvSpPr>
          <p:nvPr>
            <p:ph type="title"/>
          </p:nvPr>
        </p:nvSpPr>
        <p:spPr/>
        <p:txBody>
          <a:bodyPr/>
          <a:lstStyle/>
          <a:p>
            <a:r>
              <a:rPr lang="en-CA" dirty="0"/>
              <a:t>Conclusion </a:t>
            </a:r>
          </a:p>
        </p:txBody>
      </p:sp>
      <p:sp>
        <p:nvSpPr>
          <p:cNvPr id="3" name="Content Placeholder 2">
            <a:extLst>
              <a:ext uri="{FF2B5EF4-FFF2-40B4-BE49-F238E27FC236}">
                <a16:creationId xmlns:a16="http://schemas.microsoft.com/office/drawing/2014/main" id="{0A376CC9-22EB-2E81-C96F-6818AE0A216F}"/>
              </a:ext>
            </a:extLst>
          </p:cNvPr>
          <p:cNvSpPr>
            <a:spLocks noGrp="1"/>
          </p:cNvSpPr>
          <p:nvPr>
            <p:ph idx="1"/>
          </p:nvPr>
        </p:nvSpPr>
        <p:spPr>
          <a:xfrm>
            <a:off x="810207" y="1778141"/>
            <a:ext cx="10515600" cy="4351338"/>
          </a:xfrm>
        </p:spPr>
        <p:txBody>
          <a:bodyPr/>
          <a:lstStyle/>
          <a:p>
            <a:pPr marL="0" indent="0">
              <a:buNone/>
            </a:pPr>
            <a:r>
              <a:rPr lang="en-CA" dirty="0"/>
              <a:t>Thank You!</a:t>
            </a:r>
          </a:p>
          <a:p>
            <a:r>
              <a:rPr lang="en-CA" dirty="0"/>
              <a:t> This was a high-level overview of some of the programming and resources available for World Braille Day  </a:t>
            </a:r>
          </a:p>
          <a:p>
            <a:r>
              <a:rPr lang="en-CA" dirty="0"/>
              <a:t>Go to </a:t>
            </a:r>
            <a:r>
              <a:rPr lang="en-CA" dirty="0">
                <a:hlinkClick r:id="rId3"/>
              </a:rPr>
              <a:t>Accessible Libraries </a:t>
            </a:r>
            <a:r>
              <a:rPr lang="en-CA" dirty="0"/>
              <a:t> for more in-depth information </a:t>
            </a:r>
          </a:p>
          <a:p>
            <a:r>
              <a:rPr lang="en-CA" dirty="0"/>
              <a:t>And contact  </a:t>
            </a:r>
            <a:r>
              <a:rPr lang="en-CA" dirty="0">
                <a:hlinkClick r:id="rId4"/>
              </a:rPr>
              <a:t>support@nnels.ca</a:t>
            </a:r>
            <a:r>
              <a:rPr lang="en-CA" dirty="0"/>
              <a:t> or </a:t>
            </a:r>
            <a:r>
              <a:rPr lang="en-CA" dirty="0">
                <a:hlinkClick r:id="rId5"/>
              </a:rPr>
              <a:t>help@celalibrary.ca</a:t>
            </a:r>
            <a:r>
              <a:rPr lang="en-CA" dirty="0"/>
              <a:t> 	</a:t>
            </a:r>
          </a:p>
        </p:txBody>
      </p:sp>
    </p:spTree>
    <p:extLst>
      <p:ext uri="{BB962C8B-B14F-4D97-AF65-F5344CB8AC3E}">
        <p14:creationId xmlns:p14="http://schemas.microsoft.com/office/powerpoint/2010/main" val="1691732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22D666E3CEA8428713096C4BCC37D8" ma:contentTypeVersion="17" ma:contentTypeDescription="Create a new document." ma:contentTypeScope="" ma:versionID="78c2f551a6e7832a5d7d25036a69472c">
  <xsd:schema xmlns:xsd="http://www.w3.org/2001/XMLSchema" xmlns:xs="http://www.w3.org/2001/XMLSchema" xmlns:p="http://schemas.microsoft.com/office/2006/metadata/properties" xmlns:ns2="5d07fe32-ef87-491a-ae2d-e28f29d6197a" xmlns:ns3="f06ad736-34eb-45ab-8960-cf34462ae2fa" targetNamespace="http://schemas.microsoft.com/office/2006/metadata/properties" ma:root="true" ma:fieldsID="5ec3ccc289ab3c32b1de25aa8e9cc086" ns2:_="" ns3:_="">
    <xsd:import namespace="5d07fe32-ef87-491a-ae2d-e28f29d6197a"/>
    <xsd:import namespace="f06ad736-34eb-45ab-8960-cf34462ae2f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07fe32-ef87-491a-ae2d-e28f29d619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c1854b5-bd4e-41ce-b0c0-febb1f3766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ad736-34eb-45ab-8960-cf34462ae2f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50dfe67-dafe-4ac7-b1d8-89efb45fc652}" ma:internalName="TaxCatchAll" ma:showField="CatchAllData" ma:web="f06ad736-34eb-45ab-8960-cf34462ae2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d07fe32-ef87-491a-ae2d-e28f29d6197a">
      <Terms xmlns="http://schemas.microsoft.com/office/infopath/2007/PartnerControls"/>
    </lcf76f155ced4ddcb4097134ff3c332f>
    <TaxCatchAll xmlns="f06ad736-34eb-45ab-8960-cf34462ae2fa" xsi:nil="true"/>
  </documentManagement>
</p:properties>
</file>

<file path=customXml/itemProps1.xml><?xml version="1.0" encoding="utf-8"?>
<ds:datastoreItem xmlns:ds="http://schemas.openxmlformats.org/officeDocument/2006/customXml" ds:itemID="{5804F40B-B116-4AAC-8543-9DD687D0A05A}"/>
</file>

<file path=customXml/itemProps2.xml><?xml version="1.0" encoding="utf-8"?>
<ds:datastoreItem xmlns:ds="http://schemas.openxmlformats.org/officeDocument/2006/customXml" ds:itemID="{10C883C1-935D-4B85-8720-1C36F5498377}"/>
</file>

<file path=customXml/itemProps3.xml><?xml version="1.0" encoding="utf-8"?>
<ds:datastoreItem xmlns:ds="http://schemas.openxmlformats.org/officeDocument/2006/customXml" ds:itemID="{92B8B90F-1D40-4358-A7B3-DFE6BD164CE4}"/>
</file>

<file path=docProps/app.xml><?xml version="1.0" encoding="utf-8"?>
<Properties xmlns="http://schemas.openxmlformats.org/officeDocument/2006/extended-properties" xmlns:vt="http://schemas.openxmlformats.org/officeDocument/2006/docPropsVTypes">
  <TotalTime>0</TotalTime>
  <Words>1159</Words>
  <Application>Microsoft Office PowerPoint</Application>
  <PresentationFormat>Widescreen</PresentationFormat>
  <Paragraphs>133</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Infusing Braille into Library Programming and Beyond</vt:lpstr>
      <vt:lpstr>World Braille Days collaborations</vt:lpstr>
      <vt:lpstr>The Committee</vt:lpstr>
      <vt:lpstr>Contents overview</vt:lpstr>
      <vt:lpstr>Programming for Children </vt:lpstr>
      <vt:lpstr>Story Time </vt:lpstr>
      <vt:lpstr>Create a Tactile Scene </vt:lpstr>
      <vt:lpstr>Tips for Including Kids who are Blind or Visually Impaired in Story Time </vt:lpstr>
      <vt:lpstr>Braille Lit Kits </vt:lpstr>
      <vt:lpstr>Importance of Braille Literacy </vt:lpstr>
      <vt:lpstr>Components of Kits </vt:lpstr>
      <vt:lpstr>Braille Lit Kit Example</vt:lpstr>
      <vt:lpstr>Programming for Young Adults and Adults </vt:lpstr>
      <vt:lpstr>For the Love of Book Clubs </vt:lpstr>
      <vt:lpstr>More Love for Book Clubs </vt:lpstr>
      <vt:lpstr>Resources for accessible book clubs </vt:lpstr>
      <vt:lpstr>Braille Open Mic</vt:lpstr>
      <vt:lpstr>Braille Games Night </vt:lpstr>
      <vt:lpstr>Additional Resources </vt:lpstr>
      <vt:lpstr>Guides and tools </vt:lpstr>
      <vt:lpstr>More ideas for promoting accessibility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Field</dc:creator>
  <cp:lastModifiedBy>Peter Field</cp:lastModifiedBy>
  <cp:revision>62</cp:revision>
  <dcterms:created xsi:type="dcterms:W3CDTF">2026-02-23T19:15:47Z</dcterms:created>
  <dcterms:modified xsi:type="dcterms:W3CDTF">2026-05-25T16:52:23Z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0x0101005E22D666E3CEA8428713096C4BCC37D8</vt:lpwstr>
  </property>
</Properties>
</file>