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entation.xml" ContentType="application/vnd.openxmlformats-officedocument.presentationml.presentation.main+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5.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27"/>
  </p:notesMasterIdLst>
  <p:handoutMasterIdLst>
    <p:handoutMasterId r:id="rId28"/>
  </p:handoutMasterIdLst>
  <p:sldIdLst>
    <p:sldId id="333" r:id="rId2"/>
    <p:sldId id="347" r:id="rId3"/>
    <p:sldId id="335" r:id="rId4"/>
    <p:sldId id="352" r:id="rId5"/>
    <p:sldId id="364" r:id="rId6"/>
    <p:sldId id="373" r:id="rId7"/>
    <p:sldId id="365" r:id="rId8"/>
    <p:sldId id="349" r:id="rId9"/>
    <p:sldId id="351" r:id="rId10"/>
    <p:sldId id="358" r:id="rId11"/>
    <p:sldId id="359" r:id="rId12"/>
    <p:sldId id="355" r:id="rId13"/>
    <p:sldId id="360" r:id="rId14"/>
    <p:sldId id="361" r:id="rId15"/>
    <p:sldId id="375" r:id="rId16"/>
    <p:sldId id="366" r:id="rId17"/>
    <p:sldId id="371" r:id="rId18"/>
    <p:sldId id="372" r:id="rId19"/>
    <p:sldId id="368" r:id="rId20"/>
    <p:sldId id="369" r:id="rId21"/>
    <p:sldId id="370" r:id="rId22"/>
    <p:sldId id="376" r:id="rId23"/>
    <p:sldId id="374" r:id="rId24"/>
    <p:sldId id="345" r:id="rId25"/>
    <p:sldId id="329" r:id="rId26"/>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1725"/>
    <a:srgbClr val="007FA3"/>
    <a:srgbClr val="63B1BC"/>
    <a:srgbClr val="00A3AD"/>
    <a:srgbClr val="D9C8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4" d="100"/>
          <a:sy n="44" d="100"/>
        </p:scale>
        <p:origin x="1284"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27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3002D7-01C3-8697-9CCB-916245F1183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8816A86-35F7-9114-248B-2F4CC431F7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012561-0D87-4A4D-90E3-DA078CCB14A0}" type="datetimeFigureOut">
              <a:rPr lang="en-US" smtClean="0"/>
              <a:t>6/7/2024</a:t>
            </a:fld>
            <a:endParaRPr lang="en-US"/>
          </a:p>
        </p:txBody>
      </p:sp>
      <p:sp>
        <p:nvSpPr>
          <p:cNvPr id="4" name="Footer Placeholder 3">
            <a:extLst>
              <a:ext uri="{FF2B5EF4-FFF2-40B4-BE49-F238E27FC236}">
                <a16:creationId xmlns:a16="http://schemas.microsoft.com/office/drawing/2014/main" id="{978E13E5-8164-C1BE-F919-DB6D6B31BF8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67287D-68E4-A6AE-D7E6-0D27FD6BA1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57552A-009C-4940-A592-976A7AE0E6FA}" type="slidenum">
              <a:rPr lang="en-US" smtClean="0"/>
              <a:t>‹#›</a:t>
            </a:fld>
            <a:endParaRPr lang="en-US"/>
          </a:p>
        </p:txBody>
      </p:sp>
    </p:spTree>
    <p:extLst>
      <p:ext uri="{BB962C8B-B14F-4D97-AF65-F5344CB8AC3E}">
        <p14:creationId xmlns:p14="http://schemas.microsoft.com/office/powerpoint/2010/main" val="1687367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5C8CA9-9DC4-4787-8A59-32C7D5705F69}" type="datetimeFigureOut">
              <a:rPr lang="en-US" smtClean="0"/>
              <a:t>6/7/2024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4DD60-23AA-47FF-B563-114168E32782}" type="slidenum">
              <a:rPr lang="en-US" smtClean="0"/>
              <a:t>‹#›</a:t>
            </a:fld>
            <a:endParaRPr lang="en-US"/>
          </a:p>
        </p:txBody>
      </p:sp>
    </p:spTree>
    <p:extLst>
      <p:ext uri="{BB962C8B-B14F-4D97-AF65-F5344CB8AC3E}">
        <p14:creationId xmlns:p14="http://schemas.microsoft.com/office/powerpoint/2010/main" val="4013001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a:t>
            </a:fld>
            <a:endParaRPr lang="en-US"/>
          </a:p>
        </p:txBody>
      </p:sp>
    </p:spTree>
    <p:extLst>
      <p:ext uri="{BB962C8B-B14F-4D97-AF65-F5344CB8AC3E}">
        <p14:creationId xmlns:p14="http://schemas.microsoft.com/office/powerpoint/2010/main" val="3222391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a:t>
            </a:fld>
            <a:endParaRPr lang="en-US"/>
          </a:p>
        </p:txBody>
      </p:sp>
    </p:spTree>
    <p:extLst>
      <p:ext uri="{BB962C8B-B14F-4D97-AF65-F5344CB8AC3E}">
        <p14:creationId xmlns:p14="http://schemas.microsoft.com/office/powerpoint/2010/main" val="1359973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3</a:t>
            </a:fld>
            <a:endParaRPr lang="en-US"/>
          </a:p>
        </p:txBody>
      </p:sp>
    </p:spTree>
    <p:extLst>
      <p:ext uri="{BB962C8B-B14F-4D97-AF65-F5344CB8AC3E}">
        <p14:creationId xmlns:p14="http://schemas.microsoft.com/office/powerpoint/2010/main" val="2756647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4</a:t>
            </a:fld>
            <a:endParaRPr lang="en-US"/>
          </a:p>
        </p:txBody>
      </p:sp>
    </p:spTree>
    <p:extLst>
      <p:ext uri="{BB962C8B-B14F-4D97-AF65-F5344CB8AC3E}">
        <p14:creationId xmlns:p14="http://schemas.microsoft.com/office/powerpoint/2010/main" val="2325938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5</a:t>
            </a:fld>
            <a:endParaRPr lang="en-US"/>
          </a:p>
        </p:txBody>
      </p:sp>
    </p:spTree>
    <p:extLst>
      <p:ext uri="{BB962C8B-B14F-4D97-AF65-F5344CB8AC3E}">
        <p14:creationId xmlns:p14="http://schemas.microsoft.com/office/powerpoint/2010/main" val="2768218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6</a:t>
            </a:fld>
            <a:endParaRPr lang="en-US"/>
          </a:p>
        </p:txBody>
      </p:sp>
    </p:spTree>
    <p:extLst>
      <p:ext uri="{BB962C8B-B14F-4D97-AF65-F5344CB8AC3E}">
        <p14:creationId xmlns:p14="http://schemas.microsoft.com/office/powerpoint/2010/main" val="1912281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7</a:t>
            </a:fld>
            <a:endParaRPr lang="en-US"/>
          </a:p>
        </p:txBody>
      </p:sp>
    </p:spTree>
    <p:extLst>
      <p:ext uri="{BB962C8B-B14F-4D97-AF65-F5344CB8AC3E}">
        <p14:creationId xmlns:p14="http://schemas.microsoft.com/office/powerpoint/2010/main" val="3955652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8</a:t>
            </a:fld>
            <a:endParaRPr lang="en-US"/>
          </a:p>
        </p:txBody>
      </p:sp>
    </p:spTree>
    <p:extLst>
      <p:ext uri="{BB962C8B-B14F-4D97-AF65-F5344CB8AC3E}">
        <p14:creationId xmlns:p14="http://schemas.microsoft.com/office/powerpoint/2010/main" val="2953121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9</a:t>
            </a:fld>
            <a:endParaRPr lang="en-US"/>
          </a:p>
        </p:txBody>
      </p:sp>
    </p:spTree>
    <p:extLst>
      <p:ext uri="{BB962C8B-B14F-4D97-AF65-F5344CB8AC3E}">
        <p14:creationId xmlns:p14="http://schemas.microsoft.com/office/powerpoint/2010/main" val="212544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10</a:t>
            </a:fld>
            <a:endParaRPr lang="en-US"/>
          </a:p>
        </p:txBody>
      </p:sp>
    </p:spTree>
    <p:extLst>
      <p:ext uri="{BB962C8B-B14F-4D97-AF65-F5344CB8AC3E}">
        <p14:creationId xmlns:p14="http://schemas.microsoft.com/office/powerpoint/2010/main" val="441856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11</a:t>
            </a:fld>
            <a:endParaRPr lang="en-US"/>
          </a:p>
        </p:txBody>
      </p:sp>
    </p:spTree>
    <p:extLst>
      <p:ext uri="{BB962C8B-B14F-4D97-AF65-F5344CB8AC3E}">
        <p14:creationId xmlns:p14="http://schemas.microsoft.com/office/powerpoint/2010/main" val="3579743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12</a:t>
            </a:fld>
            <a:endParaRPr lang="en-US"/>
          </a:p>
        </p:txBody>
      </p:sp>
    </p:spTree>
    <p:extLst>
      <p:ext uri="{BB962C8B-B14F-4D97-AF65-F5344CB8AC3E}">
        <p14:creationId xmlns:p14="http://schemas.microsoft.com/office/powerpoint/2010/main" val="1576967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13</a:t>
            </a:fld>
            <a:endParaRPr lang="en-US"/>
          </a:p>
        </p:txBody>
      </p:sp>
    </p:spTree>
    <p:extLst>
      <p:ext uri="{BB962C8B-B14F-4D97-AF65-F5344CB8AC3E}">
        <p14:creationId xmlns:p14="http://schemas.microsoft.com/office/powerpoint/2010/main" val="2778935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14</a:t>
            </a:fld>
            <a:endParaRPr lang="en-US"/>
          </a:p>
        </p:txBody>
      </p:sp>
    </p:spTree>
    <p:extLst>
      <p:ext uri="{BB962C8B-B14F-4D97-AF65-F5344CB8AC3E}">
        <p14:creationId xmlns:p14="http://schemas.microsoft.com/office/powerpoint/2010/main" val="2082874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15</a:t>
            </a:fld>
            <a:endParaRPr lang="en-US"/>
          </a:p>
        </p:txBody>
      </p:sp>
    </p:spTree>
    <p:extLst>
      <p:ext uri="{BB962C8B-B14F-4D97-AF65-F5344CB8AC3E}">
        <p14:creationId xmlns:p14="http://schemas.microsoft.com/office/powerpoint/2010/main" val="4043539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16</a:t>
            </a:fld>
            <a:endParaRPr lang="en-US"/>
          </a:p>
        </p:txBody>
      </p:sp>
    </p:spTree>
    <p:extLst>
      <p:ext uri="{BB962C8B-B14F-4D97-AF65-F5344CB8AC3E}">
        <p14:creationId xmlns:p14="http://schemas.microsoft.com/office/powerpoint/2010/main" val="632650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17</a:t>
            </a:fld>
            <a:endParaRPr lang="en-US"/>
          </a:p>
        </p:txBody>
      </p:sp>
    </p:spTree>
    <p:extLst>
      <p:ext uri="{BB962C8B-B14F-4D97-AF65-F5344CB8AC3E}">
        <p14:creationId xmlns:p14="http://schemas.microsoft.com/office/powerpoint/2010/main" val="1367993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18</a:t>
            </a:fld>
            <a:endParaRPr lang="en-US"/>
          </a:p>
        </p:txBody>
      </p:sp>
    </p:spTree>
    <p:extLst>
      <p:ext uri="{BB962C8B-B14F-4D97-AF65-F5344CB8AC3E}">
        <p14:creationId xmlns:p14="http://schemas.microsoft.com/office/powerpoint/2010/main" val="3114793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19</a:t>
            </a:fld>
            <a:endParaRPr lang="en-US"/>
          </a:p>
        </p:txBody>
      </p:sp>
    </p:spTree>
    <p:extLst>
      <p:ext uri="{BB962C8B-B14F-4D97-AF65-F5344CB8AC3E}">
        <p14:creationId xmlns:p14="http://schemas.microsoft.com/office/powerpoint/2010/main" val="2114880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20</a:t>
            </a:fld>
            <a:endParaRPr lang="en-US"/>
          </a:p>
        </p:txBody>
      </p:sp>
    </p:spTree>
    <p:extLst>
      <p:ext uri="{BB962C8B-B14F-4D97-AF65-F5344CB8AC3E}">
        <p14:creationId xmlns:p14="http://schemas.microsoft.com/office/powerpoint/2010/main" val="962945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21</a:t>
            </a:fld>
            <a:endParaRPr lang="en-US"/>
          </a:p>
        </p:txBody>
      </p:sp>
    </p:spTree>
    <p:extLst>
      <p:ext uri="{BB962C8B-B14F-4D97-AF65-F5344CB8AC3E}">
        <p14:creationId xmlns:p14="http://schemas.microsoft.com/office/powerpoint/2010/main" val="540038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22</a:t>
            </a:fld>
            <a:endParaRPr lang="en-US"/>
          </a:p>
        </p:txBody>
      </p:sp>
    </p:spTree>
    <p:extLst>
      <p:ext uri="{BB962C8B-B14F-4D97-AF65-F5344CB8AC3E}">
        <p14:creationId xmlns:p14="http://schemas.microsoft.com/office/powerpoint/2010/main" val="1217301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23</a:t>
            </a:fld>
            <a:endParaRPr lang="en-US"/>
          </a:p>
        </p:txBody>
      </p:sp>
    </p:spTree>
    <p:extLst>
      <p:ext uri="{BB962C8B-B14F-4D97-AF65-F5344CB8AC3E}">
        <p14:creationId xmlns:p14="http://schemas.microsoft.com/office/powerpoint/2010/main" val="578639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24</a:t>
            </a:fld>
            <a:endParaRPr lang="en-US"/>
          </a:p>
        </p:txBody>
      </p:sp>
    </p:spTree>
    <p:extLst>
      <p:ext uri="{BB962C8B-B14F-4D97-AF65-F5344CB8AC3E}">
        <p14:creationId xmlns:p14="http://schemas.microsoft.com/office/powerpoint/2010/main" val="2829424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C4DD60-23AA-47FF-B563-114168E32782}" type="slidenum">
              <a:rPr lang="en-US" smtClean="0"/>
              <a:t>25</a:t>
            </a:fld>
            <a:endParaRPr lang="en-US"/>
          </a:p>
        </p:txBody>
      </p:sp>
    </p:spTree>
    <p:extLst>
      <p:ext uri="{BB962C8B-B14F-4D97-AF65-F5344CB8AC3E}">
        <p14:creationId xmlns:p14="http://schemas.microsoft.com/office/powerpoint/2010/main" val="18031529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190854" y="5262569"/>
            <a:ext cx="8764149" cy="496888"/>
          </a:xfrm>
        </p:spPr>
        <p:txBody>
          <a:bodyPr anchor="ctr">
            <a:noAutofit/>
          </a:bodyPr>
          <a:lstStyle>
            <a:lvl1pPr marL="0" indent="0" algn="r">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Event, Sponsor, More Info Here</a:t>
            </a:r>
          </a:p>
        </p:txBody>
      </p:sp>
      <p:sp>
        <p:nvSpPr>
          <p:cNvPr id="2" name="Title Placeholder 1"/>
          <p:cNvSpPr>
            <a:spLocks noGrp="1"/>
          </p:cNvSpPr>
          <p:nvPr>
            <p:ph type="title" hasCustomPrompt="1"/>
          </p:nvPr>
        </p:nvSpPr>
        <p:spPr>
          <a:xfrm>
            <a:off x="190854" y="1798635"/>
            <a:ext cx="8774027" cy="3454416"/>
          </a:xfrm>
          <a:prstGeom prst="rect">
            <a:avLst/>
          </a:prstGeom>
        </p:spPr>
        <p:txBody>
          <a:bodyPr vert="horz" lIns="91440" tIns="45720" rIns="91440" bIns="45720" rtlCol="0" anchor="ctr">
            <a:normAutofit/>
          </a:bodyPr>
          <a:lstStyle>
            <a:lvl1pPr>
              <a:defRPr sz="4000" b="1">
                <a:solidFill>
                  <a:srgbClr val="5D1725"/>
                </a:solidFill>
              </a:defRPr>
            </a:lvl1pPr>
          </a:lstStyle>
          <a:p>
            <a:r>
              <a:rPr lang="en-US" dirty="0"/>
              <a:t>Name of Presentation Here</a:t>
            </a:r>
          </a:p>
        </p:txBody>
      </p:sp>
      <p:sp>
        <p:nvSpPr>
          <p:cNvPr id="10" name="Text Placeholder 11"/>
          <p:cNvSpPr>
            <a:spLocks noGrp="1"/>
          </p:cNvSpPr>
          <p:nvPr>
            <p:ph type="body" sz="quarter" idx="11" hasCustomPrompt="1"/>
          </p:nvPr>
        </p:nvSpPr>
        <p:spPr>
          <a:xfrm>
            <a:off x="3221687" y="5776919"/>
            <a:ext cx="5733316" cy="496888"/>
          </a:xfrm>
        </p:spPr>
        <p:txBody>
          <a:bodyPr anchor="ctr">
            <a:noAutofit/>
          </a:bodyPr>
          <a:lstStyle>
            <a:lvl1pPr marL="0" indent="0" algn="r">
              <a:buNone/>
              <a:defRPr sz="18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en-US" dirty="0"/>
              <a:t>Date Here</a:t>
            </a:r>
          </a:p>
        </p:txBody>
      </p:sp>
      <p:sp>
        <p:nvSpPr>
          <p:cNvPr id="11" name="Text Placeholder 11"/>
          <p:cNvSpPr>
            <a:spLocks noGrp="1"/>
          </p:cNvSpPr>
          <p:nvPr>
            <p:ph type="body" sz="quarter" idx="12" hasCustomPrompt="1"/>
          </p:nvPr>
        </p:nvSpPr>
        <p:spPr>
          <a:xfrm>
            <a:off x="3221687" y="6294444"/>
            <a:ext cx="5733316" cy="496888"/>
          </a:xfrm>
        </p:spPr>
        <p:txBody>
          <a:bodyPr anchor="ctr">
            <a:noAutofit/>
          </a:bodyPr>
          <a:lstStyle>
            <a:lvl1pPr marL="0" indent="0" algn="r">
              <a:buNone/>
              <a:defRPr sz="1800" baseline="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marL="0" marR="0" lvl="0" indent="0" algn="r" defTabSz="342900" rtl="0" eaLnBrk="1" fontAlgn="auto" latinLnBrk="0" hangingPunct="1">
              <a:lnSpc>
                <a:spcPct val="100000"/>
              </a:lnSpc>
              <a:spcBef>
                <a:spcPct val="20000"/>
              </a:spcBef>
              <a:spcAft>
                <a:spcPts val="0"/>
              </a:spcAft>
              <a:buClrTx/>
              <a:buSzTx/>
              <a:buFont typeface="Wingdings" panose="05000000000000000000" pitchFamily="2" charset="2"/>
              <a:buNone/>
              <a:tabLst/>
              <a:defRPr/>
            </a:pPr>
            <a:r>
              <a:rPr lang="en-US" dirty="0"/>
              <a:t>Presented By Here</a:t>
            </a:r>
          </a:p>
          <a:p>
            <a:pPr lvl="0"/>
            <a:endParaRPr lang="en-US" dirty="0"/>
          </a:p>
        </p:txBody>
      </p:sp>
      <p:pic>
        <p:nvPicPr>
          <p:cNvPr id="5" name="Picture 4" descr="National Research and Training Center on blindness and low visi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311"/>
            <a:ext cx="3221687" cy="909021"/>
          </a:xfrm>
          <a:prstGeom prst="rect">
            <a:avLst/>
          </a:prstGeom>
        </p:spPr>
      </p:pic>
      <p:pic>
        <p:nvPicPr>
          <p:cNvPr id="3" name="Graphic 5" descr="OIB-TAC logo">
            <a:extLst>
              <a:ext uri="{FF2B5EF4-FFF2-40B4-BE49-F238E27FC236}">
                <a16:creationId xmlns:a16="http://schemas.microsoft.com/office/drawing/2014/main" id="{BC27CB19-23EF-438D-26AC-8F0D8E3D0C5D}"/>
              </a:ext>
              <a:ext uri="{C183D7F6-B498-43B3-948B-1728B52AA6E4}">
                <adec:decorative xmlns:adec="http://schemas.microsoft.com/office/drawing/2017/decorative" val="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Tree>
    <p:extLst>
      <p:ext uri="{BB962C8B-B14F-4D97-AF65-F5344CB8AC3E}">
        <p14:creationId xmlns:p14="http://schemas.microsoft.com/office/powerpoint/2010/main" val="1230183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 y="64008"/>
            <a:ext cx="9052560" cy="896112"/>
          </a:xfrm>
        </p:spPr>
        <p:txBody>
          <a:bodyPr>
            <a:normAutofit/>
          </a:bodyPr>
          <a:lstStyle>
            <a:lvl1pPr>
              <a:defRPr sz="4000"/>
            </a:lvl1pPr>
          </a:lstStyle>
          <a:p>
            <a:r>
              <a:rPr lang="en-US" dirty="0"/>
              <a:t>Heading Here</a:t>
            </a:r>
          </a:p>
        </p:txBody>
      </p:sp>
      <p:sp>
        <p:nvSpPr>
          <p:cNvPr id="3" name="Content Placeholder 2"/>
          <p:cNvSpPr>
            <a:spLocks noGrp="1"/>
          </p:cNvSpPr>
          <p:nvPr>
            <p:ph idx="1" hasCustomPrompt="1"/>
          </p:nvPr>
        </p:nvSpPr>
        <p:spPr>
          <a:xfrm>
            <a:off x="45720" y="996696"/>
            <a:ext cx="9052560" cy="5367528"/>
          </a:xfrm>
        </p:spPr>
        <p:txBody>
          <a:bodyPr/>
          <a:lstStyle>
            <a:lvl1pPr marL="342900" indent="-342900">
              <a:buFont typeface="Wingdings" panose="05000000000000000000" pitchFamily="2" charset="2"/>
              <a:buChar char="§"/>
              <a:defRPr sz="2800"/>
            </a:lvl1pPr>
            <a:lvl2pPr marL="685800" indent="-300038">
              <a:buFont typeface="Arial" panose="020B0604020202020204" pitchFamily="34" charset="0"/>
              <a:buChar char="•"/>
              <a:defRPr sz="2600"/>
            </a:lvl2pPr>
            <a:lvl3pPr marL="903288" indent="-217488">
              <a:buFont typeface="Tahoma" panose="020B0604030504040204" pitchFamily="34" charset="0"/>
              <a:buChar char="−"/>
              <a:defRPr sz="2400"/>
            </a:lvl3pPr>
            <a:lvl4pPr marL="1113235" indent="-171450">
              <a:buFont typeface="Wingdings" panose="05000000000000000000" pitchFamily="2" charset="2"/>
              <a:buChar char="§"/>
              <a:defRPr sz="2200"/>
            </a:lvl4pPr>
            <a:lvl5pPr marL="1331119" indent="-171450">
              <a:buFont typeface="Arial" panose="020B0604020202020204" pitchFamily="34" charset="0"/>
              <a:buChar char="•"/>
              <a:defRPr sz="2000"/>
            </a:lvl5pPr>
            <a:lvl6pPr marL="1540669" indent="-171450">
              <a:buFont typeface="Palatino Linotype" panose="02040502050505030304" pitchFamily="18" charset="0"/>
              <a:buChar char="−"/>
              <a:defRPr sz="1800">
                <a:latin typeface="Tahoma" panose="020B0604030504040204" pitchFamily="34" charset="0"/>
                <a:ea typeface="Tahoma" panose="020B0604030504040204" pitchFamily="34" charset="0"/>
                <a:cs typeface="Tahoma" panose="020B0604030504040204" pitchFamily="34" charset="0"/>
              </a:defRPr>
            </a:lvl6pPr>
          </a:lstStyle>
          <a:p>
            <a:pPr lvl="0"/>
            <a:r>
              <a:rPr lang="en-US" dirty="0"/>
              <a:t>Text here</a:t>
            </a:r>
          </a:p>
          <a:p>
            <a:pPr lvl="1"/>
            <a:r>
              <a:rPr lang="en-US" dirty="0"/>
              <a:t>Second Level Text Here</a:t>
            </a:r>
          </a:p>
          <a:p>
            <a:pPr lvl="2"/>
            <a:r>
              <a:rPr lang="en-US" dirty="0"/>
              <a:t>Third Level Text Here</a:t>
            </a:r>
          </a:p>
          <a:p>
            <a:pPr lvl="3"/>
            <a:r>
              <a:rPr lang="en-US" dirty="0"/>
              <a:t>Fourth Level Text Here</a:t>
            </a:r>
          </a:p>
          <a:p>
            <a:pPr lvl="4"/>
            <a:r>
              <a:rPr lang="en-US" dirty="0"/>
              <a:t>Fifth Level Text Here</a:t>
            </a:r>
          </a:p>
          <a:p>
            <a:pPr lvl="5"/>
            <a:r>
              <a:rPr lang="en-US" dirty="0"/>
              <a:t>Sixth Level Text Here</a:t>
            </a:r>
          </a:p>
        </p:txBody>
      </p:sp>
    </p:spTree>
    <p:extLst>
      <p:ext uri="{BB962C8B-B14F-4D97-AF65-F5344CB8AC3E}">
        <p14:creationId xmlns:p14="http://schemas.microsoft.com/office/powerpoint/2010/main" val="351484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Title P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F30B72-7782-CE6D-89C0-64B4703FBE73}"/>
              </a:ext>
            </a:extLst>
          </p:cNvPr>
          <p:cNvSpPr>
            <a:spLocks noGrp="1"/>
          </p:cNvSpPr>
          <p:nvPr>
            <p:ph type="title" hasCustomPrompt="1"/>
          </p:nvPr>
        </p:nvSpPr>
        <p:spPr>
          <a:xfrm>
            <a:off x="0" y="2852737"/>
            <a:ext cx="9144000" cy="1152525"/>
          </a:xfrm>
        </p:spPr>
        <p:txBody>
          <a:bodyPr/>
          <a:lstStyle>
            <a:lvl1pPr>
              <a:defRPr>
                <a:solidFill>
                  <a:srgbClr val="5D1725"/>
                </a:solidFill>
              </a:defRPr>
            </a:lvl1pPr>
          </a:lstStyle>
          <a:p>
            <a:r>
              <a:rPr lang="en-US" dirty="0"/>
              <a:t>Section Title Here</a:t>
            </a:r>
          </a:p>
        </p:txBody>
      </p:sp>
    </p:spTree>
    <p:extLst>
      <p:ext uri="{BB962C8B-B14F-4D97-AF65-F5344CB8AC3E}">
        <p14:creationId xmlns:p14="http://schemas.microsoft.com/office/powerpoint/2010/main" val="1311193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 y="5086351"/>
            <a:ext cx="9052560" cy="566738"/>
          </a:xfrm>
        </p:spPr>
        <p:txBody>
          <a:bodyPr anchor="ctr"/>
          <a:lstStyle>
            <a:lvl1pPr algn="ctr">
              <a:defRPr sz="2800" b="1">
                <a:solidFill>
                  <a:srgbClr val="5D1725"/>
                </a:solidFill>
              </a:defRPr>
            </a:lvl1pPr>
          </a:lstStyle>
          <a:p>
            <a:r>
              <a:rPr lang="en-US" dirty="0"/>
              <a:t>Photo Title Here</a:t>
            </a:r>
          </a:p>
        </p:txBody>
      </p:sp>
      <p:sp>
        <p:nvSpPr>
          <p:cNvPr id="3" name="Picture Placeholder 2"/>
          <p:cNvSpPr>
            <a:spLocks noGrp="1"/>
          </p:cNvSpPr>
          <p:nvPr>
            <p:ph type="pic" idx="1"/>
          </p:nvPr>
        </p:nvSpPr>
        <p:spPr>
          <a:xfrm>
            <a:off x="0" y="0"/>
            <a:ext cx="9144000" cy="5086350"/>
          </a:xfrm>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1728348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Content &amp;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9144000" cy="1152525"/>
          </a:xfrm>
        </p:spPr>
        <p:txBody>
          <a:bodyPr/>
          <a:lstStyle>
            <a:lvl1pPr>
              <a:defRPr>
                <a:solidFill>
                  <a:srgbClr val="5D1725"/>
                </a:solidFill>
              </a:defRPr>
            </a:lvl1pPr>
          </a:lstStyle>
          <a:p>
            <a:r>
              <a:rPr lang="en-US" dirty="0"/>
              <a:t>Slide Title Here</a:t>
            </a:r>
          </a:p>
        </p:txBody>
      </p:sp>
      <p:sp>
        <p:nvSpPr>
          <p:cNvPr id="3" name="Content Placeholder 2"/>
          <p:cNvSpPr>
            <a:spLocks noGrp="1"/>
          </p:cNvSpPr>
          <p:nvPr>
            <p:ph idx="1" hasCustomPrompt="1"/>
          </p:nvPr>
        </p:nvSpPr>
        <p:spPr>
          <a:xfrm>
            <a:off x="45720" y="1152524"/>
            <a:ext cx="6145486" cy="5124451"/>
          </a:xfrm>
        </p:spPr>
        <p:txBody>
          <a:bodyPr/>
          <a:lstStyle>
            <a:lvl1pPr marL="342900" indent="-342900">
              <a:buFont typeface="Wingdings" panose="05000000000000000000" pitchFamily="2" charset="2"/>
              <a:buChar char="§"/>
              <a:defRPr sz="2800">
                <a:latin typeface="Tahoma" panose="020B0604030504040204" pitchFamily="34" charset="0"/>
                <a:ea typeface="Tahoma" panose="020B0604030504040204" pitchFamily="34" charset="0"/>
                <a:cs typeface="Tahoma" panose="020B0604030504040204" pitchFamily="34" charset="0"/>
              </a:defRPr>
            </a:lvl1pPr>
            <a:lvl2pPr marL="685800" indent="-300038">
              <a:buFont typeface="Arial" panose="020B0604020202020204" pitchFamily="34" charset="0"/>
              <a:buChar char="•"/>
              <a:defRPr sz="2600">
                <a:latin typeface="Tahoma" panose="020B0604030504040204" pitchFamily="34" charset="0"/>
                <a:ea typeface="Tahoma" panose="020B0604030504040204" pitchFamily="34" charset="0"/>
                <a:cs typeface="Tahoma" panose="020B0604030504040204" pitchFamily="34" charset="0"/>
              </a:defRPr>
            </a:lvl2pPr>
            <a:lvl3pPr marL="903288" indent="-217488">
              <a:buFont typeface="Tahoma" panose="020B0604030504040204" pitchFamily="34" charset="0"/>
              <a:buChar char="−"/>
              <a:defRPr>
                <a:latin typeface="Tahoma" panose="020B0604030504040204" pitchFamily="34" charset="0"/>
                <a:ea typeface="Tahoma" panose="020B0604030504040204" pitchFamily="34" charset="0"/>
                <a:cs typeface="Tahoma" panose="020B0604030504040204" pitchFamily="34" charset="0"/>
              </a:defRPr>
            </a:lvl3pPr>
            <a:lvl4pPr marL="1113235" indent="-171450">
              <a:buFont typeface="Wingdings" panose="05000000000000000000" pitchFamily="2" charset="2"/>
              <a:buChar char="§"/>
              <a:defRPr>
                <a:latin typeface="Tahoma" panose="020B0604030504040204" pitchFamily="34" charset="0"/>
                <a:ea typeface="Tahoma" panose="020B0604030504040204" pitchFamily="34" charset="0"/>
                <a:cs typeface="Tahoma" panose="020B0604030504040204" pitchFamily="34" charset="0"/>
              </a:defRPr>
            </a:lvl4pPr>
            <a:lvl5pPr marL="1331119" indent="-171450">
              <a:buFont typeface="Arial" panose="020B0604020202020204" pitchFamily="34" charset="0"/>
              <a:buChar char="•"/>
              <a:defRPr>
                <a:latin typeface="Tahoma" panose="020B0604030504040204" pitchFamily="34" charset="0"/>
                <a:ea typeface="Tahoma" panose="020B0604030504040204" pitchFamily="34" charset="0"/>
                <a:cs typeface="Tahoma" panose="020B0604030504040204" pitchFamily="34" charset="0"/>
              </a:defRPr>
            </a:lvl5pPr>
            <a:lvl6pPr marL="1540669" indent="-171450">
              <a:buFont typeface="Palatino Linotype" panose="02040502050505030304" pitchFamily="18" charset="0"/>
              <a:buChar char="−"/>
              <a:defRPr>
                <a:latin typeface="Tahoma" panose="020B0604030504040204" pitchFamily="34" charset="0"/>
                <a:ea typeface="Tahoma" panose="020B0604030504040204" pitchFamily="34" charset="0"/>
                <a:cs typeface="Tahoma" panose="020B0604030504040204" pitchFamily="34" charset="0"/>
              </a:defRPr>
            </a:lvl6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0"/>
            <a:endParaRPr lang="en-US" dirty="0"/>
          </a:p>
        </p:txBody>
      </p:sp>
      <p:sp>
        <p:nvSpPr>
          <p:cNvPr id="10" name="Picture Placeholder 2"/>
          <p:cNvSpPr>
            <a:spLocks noGrp="1"/>
          </p:cNvSpPr>
          <p:nvPr>
            <p:ph type="pic" idx="13"/>
          </p:nvPr>
        </p:nvSpPr>
        <p:spPr>
          <a:xfrm>
            <a:off x="6244661" y="1152524"/>
            <a:ext cx="2797739" cy="5124451"/>
          </a:xfrm>
          <a:no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2199265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amp; Photo">
    <p:bg>
      <p:bgPr>
        <a:solidFill>
          <a:schemeClr val="bg1"/>
        </a:solidFill>
        <a:effectLst/>
      </p:bgPr>
    </p:bg>
    <p:spTree>
      <p:nvGrpSpPr>
        <p:cNvPr id="1" name=""/>
        <p:cNvGrpSpPr/>
        <p:nvPr/>
      </p:nvGrpSpPr>
      <p:grpSpPr>
        <a:xfrm>
          <a:off x="0" y="0"/>
          <a:ext cx="0" cy="0"/>
          <a:chOff x="0" y="0"/>
          <a:chExt cx="0" cy="0"/>
        </a:xfrm>
      </p:grpSpPr>
      <p:sp>
        <p:nvSpPr>
          <p:cNvPr id="8" name="Picture Placeholder 2"/>
          <p:cNvSpPr>
            <a:spLocks noGrp="1"/>
          </p:cNvSpPr>
          <p:nvPr>
            <p:ph type="pic" idx="13"/>
          </p:nvPr>
        </p:nvSpPr>
        <p:spPr>
          <a:xfrm>
            <a:off x="0" y="0"/>
            <a:ext cx="9144000" cy="4048125"/>
          </a:xfrm>
          <a:noFill/>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3" name="Title 1">
            <a:extLst>
              <a:ext uri="{FF2B5EF4-FFF2-40B4-BE49-F238E27FC236}">
                <a16:creationId xmlns:a16="http://schemas.microsoft.com/office/drawing/2014/main" id="{29D446E6-7B1F-70F3-0C2A-556B7AB0E16A}"/>
              </a:ext>
            </a:extLst>
          </p:cNvPr>
          <p:cNvSpPr>
            <a:spLocks noGrp="1"/>
          </p:cNvSpPr>
          <p:nvPr>
            <p:ph type="title" hasCustomPrompt="1"/>
          </p:nvPr>
        </p:nvSpPr>
        <p:spPr>
          <a:xfrm>
            <a:off x="0" y="4119326"/>
            <a:ext cx="9144000" cy="1457325"/>
          </a:xfrm>
        </p:spPr>
        <p:txBody>
          <a:bodyPr/>
          <a:lstStyle>
            <a:lvl1pPr>
              <a:defRPr>
                <a:solidFill>
                  <a:srgbClr val="660000"/>
                </a:solidFill>
              </a:defRPr>
            </a:lvl1pPr>
          </a:lstStyle>
          <a:p>
            <a:r>
              <a:rPr lang="en-US" dirty="0"/>
              <a:t>Slide title here</a:t>
            </a:r>
          </a:p>
        </p:txBody>
      </p:sp>
    </p:spTree>
    <p:extLst>
      <p:ext uri="{BB962C8B-B14F-4D97-AF65-F5344CB8AC3E}">
        <p14:creationId xmlns:p14="http://schemas.microsoft.com/office/powerpoint/2010/main" val="348807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mp; Two Column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
            <a:ext cx="9144000" cy="1457325"/>
          </a:xfrm>
        </p:spPr>
        <p:txBody>
          <a:bodyPr/>
          <a:lstStyle>
            <a:lvl1pPr>
              <a:defRPr>
                <a:solidFill>
                  <a:srgbClr val="660000"/>
                </a:solidFill>
              </a:defRPr>
            </a:lvl1pPr>
          </a:lstStyle>
          <a:p>
            <a:r>
              <a:rPr lang="en-US" dirty="0"/>
              <a:t>Slide title here</a:t>
            </a:r>
          </a:p>
        </p:txBody>
      </p:sp>
      <p:sp>
        <p:nvSpPr>
          <p:cNvPr id="3" name="Content Placeholder 2"/>
          <p:cNvSpPr>
            <a:spLocks noGrp="1"/>
          </p:cNvSpPr>
          <p:nvPr>
            <p:ph sz="half" idx="1" hasCustomPrompt="1"/>
          </p:nvPr>
        </p:nvSpPr>
        <p:spPr>
          <a:xfrm>
            <a:off x="45720" y="1457324"/>
            <a:ext cx="4277316" cy="4743451"/>
          </a:xfrm>
        </p:spPr>
        <p:txBody>
          <a:bodyPr/>
          <a:lstStyle>
            <a:lvl1pPr marL="342900" marR="0" indent="-34290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800" baseline="0">
                <a:latin typeface="Tahoma" panose="020B0604030504040204" pitchFamily="34" charset="0"/>
                <a:ea typeface="Tahoma" panose="020B0604030504040204" pitchFamily="34" charset="0"/>
                <a:cs typeface="Tahoma" panose="020B0604030504040204" pitchFamily="34" charset="0"/>
              </a:defRPr>
            </a:lvl1pPr>
            <a:lvl2pPr marL="628650" marR="0" indent="-2857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2400">
                <a:latin typeface="Tahoma" panose="020B0604030504040204" pitchFamily="34" charset="0"/>
                <a:ea typeface="Tahoma" panose="020B0604030504040204" pitchFamily="34" charset="0"/>
                <a:cs typeface="Tahoma" panose="020B0604030504040204" pitchFamily="34" charset="0"/>
              </a:defRPr>
            </a:lvl2pPr>
            <a:lvl3pPr marL="914400" marR="0" indent="-22860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2200">
                <a:latin typeface="Tahoma" panose="020B0604030504040204" pitchFamily="34" charset="0"/>
                <a:ea typeface="Tahoma" panose="020B0604030504040204" pitchFamily="34" charset="0"/>
                <a:cs typeface="Tahoma" panose="020B0604030504040204" pitchFamily="34" charset="0"/>
              </a:defRPr>
            </a:lvl3pPr>
            <a:lvl4pPr marL="1113235" marR="0" indent="-17145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000">
                <a:latin typeface="Tahoma" panose="020B0604030504040204" pitchFamily="34" charset="0"/>
                <a:ea typeface="Tahoma" panose="020B0604030504040204" pitchFamily="34" charset="0"/>
                <a:cs typeface="Tahoma" panose="020B0604030504040204" pitchFamily="34" charset="0"/>
              </a:defRPr>
            </a:lvl4pPr>
            <a:lvl5pPr marL="1331119" marR="0" indent="-1714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1800">
                <a:latin typeface="Tahoma" panose="020B0604030504040204" pitchFamily="34" charset="0"/>
                <a:ea typeface="Tahoma" panose="020B0604030504040204" pitchFamily="34" charset="0"/>
                <a:cs typeface="Tahoma" panose="020B0604030504040204" pitchFamily="34" charset="0"/>
              </a:defRPr>
            </a:lvl5pPr>
            <a:lvl6pPr marL="1540669" marR="0" indent="-17145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1800">
                <a:latin typeface="Tahoma" panose="020B0604030504040204" pitchFamily="34" charset="0"/>
                <a:ea typeface="Tahoma" panose="020B0604030504040204" pitchFamily="34" charset="0"/>
                <a:cs typeface="Tahoma" panose="020B0604030504040204" pitchFamily="34" charset="0"/>
              </a:defRPr>
            </a:lvl6pPr>
            <a:lvl7pPr>
              <a:defRPr sz="1350"/>
            </a:lvl7pPr>
            <a:lvl8pPr>
              <a:defRPr sz="1350"/>
            </a:lvl8pPr>
            <a:lvl9pPr>
              <a:defRPr sz="1350"/>
            </a:lvl9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Content Placeholder 3"/>
          <p:cNvSpPr>
            <a:spLocks noGrp="1"/>
          </p:cNvSpPr>
          <p:nvPr>
            <p:ph sz="half" idx="2" hasCustomPrompt="1"/>
          </p:nvPr>
        </p:nvSpPr>
        <p:spPr>
          <a:xfrm>
            <a:off x="4724399" y="1454963"/>
            <a:ext cx="4279392" cy="4745812"/>
          </a:xfrm>
        </p:spPr>
        <p:txBody>
          <a:bodyPr/>
          <a:lstStyle>
            <a:lvl1pPr marL="385763" marR="0" indent="-385763"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2800"/>
            </a:lvl1pPr>
            <a:lvl2pPr marL="628650" marR="0" indent="-228600" algn="l" defTabSz="342900" rtl="0" eaLnBrk="1" fontAlgn="auto" latinLnBrk="0" hangingPunct="1">
              <a:lnSpc>
                <a:spcPct val="100000"/>
              </a:lnSpc>
              <a:spcBef>
                <a:spcPct val="20000"/>
              </a:spcBef>
              <a:spcAft>
                <a:spcPts val="0"/>
              </a:spcAft>
              <a:buClrTx/>
              <a:buSzTx/>
              <a:tabLst/>
              <a:defRPr sz="2400"/>
            </a:lvl2pPr>
            <a:lvl3pPr marL="903288" marR="0" indent="-217488"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2000"/>
            </a:lvl3pPr>
            <a:lvl4pPr marL="1113235" marR="0" indent="-171450" algn="l" defTabSz="342900" rtl="0" eaLnBrk="1" fontAlgn="auto" latinLnBrk="0" hangingPunct="1">
              <a:lnSpc>
                <a:spcPct val="100000"/>
              </a:lnSpc>
              <a:spcBef>
                <a:spcPct val="20000"/>
              </a:spcBef>
              <a:spcAft>
                <a:spcPts val="0"/>
              </a:spcAft>
              <a:buClrTx/>
              <a:buSzTx/>
              <a:buFont typeface="Wingdings" panose="05000000000000000000" pitchFamily="2" charset="2"/>
              <a:buChar char="§"/>
              <a:tabLst/>
              <a:defRPr sz="1800"/>
            </a:lvl4pPr>
            <a:lvl5pPr marL="1331119" marR="0" indent="-171450" algn="l" defTabSz="342900" rtl="0" eaLnBrk="1" fontAlgn="auto" latinLnBrk="0" hangingPunct="1">
              <a:lnSpc>
                <a:spcPct val="100000"/>
              </a:lnSpc>
              <a:spcBef>
                <a:spcPct val="20000"/>
              </a:spcBef>
              <a:spcAft>
                <a:spcPts val="0"/>
              </a:spcAft>
              <a:buClrTx/>
              <a:buSzTx/>
              <a:buFont typeface="Arial" panose="020B0604020202020204" pitchFamily="34" charset="0"/>
              <a:buChar char="•"/>
              <a:tabLst/>
              <a:defRPr sz="1800"/>
            </a:lvl5pPr>
            <a:lvl6pPr marL="1540669" marR="0" indent="-171450" algn="l" defTabSz="342900" rtl="0" eaLnBrk="1" fontAlgn="auto" latinLnBrk="0" hangingPunct="1">
              <a:lnSpc>
                <a:spcPct val="100000"/>
              </a:lnSpc>
              <a:spcBef>
                <a:spcPct val="20000"/>
              </a:spcBef>
              <a:spcAft>
                <a:spcPts val="0"/>
              </a:spcAft>
              <a:buClrTx/>
              <a:buSzTx/>
              <a:buFont typeface="Tahoma" panose="020B0604030504040204" pitchFamily="34" charset="0"/>
              <a:buChar char="−"/>
              <a:tabLst/>
              <a:defRPr sz="1800"/>
            </a:lvl6pPr>
            <a:lvl7pPr>
              <a:defRPr sz="1350"/>
            </a:lvl7pPr>
            <a:lvl8pPr>
              <a:defRPr sz="1350"/>
            </a:lvl8pPr>
            <a:lvl9pPr>
              <a:defRPr sz="1350"/>
            </a:lvl9p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0"/>
            <a:endParaRPr lang="en-US" dirty="0"/>
          </a:p>
        </p:txBody>
      </p:sp>
    </p:spTree>
    <p:extLst>
      <p:ext uri="{BB962C8B-B14F-4D97-AF65-F5344CB8AC3E}">
        <p14:creationId xmlns:p14="http://schemas.microsoft.com/office/powerpoint/2010/main" val="3903876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ext">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0" y="348214"/>
            <a:ext cx="4107247" cy="5938286"/>
          </a:xfrm>
          <a:no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7" name="Content Placeholder 2"/>
          <p:cNvSpPr>
            <a:spLocks noGrp="1"/>
          </p:cNvSpPr>
          <p:nvPr>
            <p:ph idx="1" hasCustomPrompt="1"/>
          </p:nvPr>
        </p:nvSpPr>
        <p:spPr>
          <a:xfrm>
            <a:off x="4363310" y="348216"/>
            <a:ext cx="4780690" cy="5938284"/>
          </a:xfrm>
        </p:spPr>
        <p:txBody>
          <a:bodyPr/>
          <a:lstStyle>
            <a:lvl1pPr marL="342900" indent="-342900">
              <a:buFont typeface="Wingdings" panose="05000000000000000000" pitchFamily="2" charset="2"/>
              <a:buChar char="§"/>
              <a:defRPr sz="2800"/>
            </a:lvl1pPr>
            <a:lvl2pPr marL="685800" indent="-300038">
              <a:buFont typeface="Arial" panose="020B0604020202020204" pitchFamily="34" charset="0"/>
              <a:buChar char="•"/>
              <a:defRPr sz="2600"/>
            </a:lvl2pPr>
            <a:lvl3pPr>
              <a:defRPr sz="2400"/>
            </a:lvl3pPr>
            <a:lvl4pPr marL="1072754" indent="-171450">
              <a:defRPr sz="2200"/>
            </a:lvl4pPr>
            <a:lvl5pPr marL="1282304" indent="-171450">
              <a:defRPr sz="2000"/>
            </a:lvl5pPr>
            <a:lvl6pPr>
              <a:defRPr sz="1800"/>
            </a:lvl6pPr>
            <a:lvl7pPr>
              <a:defRPr sz="1500"/>
            </a:lvl7pPr>
            <a:lvl8pPr>
              <a:defRPr sz="1500"/>
            </a:lvl8pPr>
            <a:lvl9pPr>
              <a:defRPr sz="1500"/>
            </a:lvl9pPr>
          </a:lstStyle>
          <a:p>
            <a:pPr lvl="0"/>
            <a:r>
              <a:rPr lang="en-US" dirty="0"/>
              <a:t>Edit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Tree>
    <p:extLst>
      <p:ext uri="{BB962C8B-B14F-4D97-AF65-F5344CB8AC3E}">
        <p14:creationId xmlns:p14="http://schemas.microsoft.com/office/powerpoint/2010/main" val="116717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Text &amp;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5964623" cy="1435104"/>
          </a:xfrm>
        </p:spPr>
        <p:txBody>
          <a:bodyPr anchor="ctr"/>
          <a:lstStyle>
            <a:lvl1pPr algn="l">
              <a:defRPr sz="4000" b="1">
                <a:solidFill>
                  <a:srgbClr val="5D1725"/>
                </a:solidFill>
              </a:defRPr>
            </a:lvl1pPr>
          </a:lstStyle>
          <a:p>
            <a:r>
              <a:rPr lang="en-US" dirty="0"/>
              <a:t>Edit slide title</a:t>
            </a:r>
          </a:p>
        </p:txBody>
      </p:sp>
      <p:sp>
        <p:nvSpPr>
          <p:cNvPr id="3" name="Content Placeholder 2"/>
          <p:cNvSpPr>
            <a:spLocks noGrp="1"/>
          </p:cNvSpPr>
          <p:nvPr>
            <p:ph idx="1" hasCustomPrompt="1"/>
          </p:nvPr>
        </p:nvSpPr>
        <p:spPr>
          <a:xfrm>
            <a:off x="6091623" y="279400"/>
            <a:ext cx="3052377" cy="5994400"/>
          </a:xfrm>
        </p:spPr>
        <p:txBody>
          <a:bodyPr/>
          <a:lstStyle>
            <a:lvl1pPr>
              <a:defRPr sz="2400"/>
            </a:lvl1pPr>
            <a:lvl2pPr>
              <a:defRPr sz="2000"/>
            </a:lvl2pPr>
            <a:lvl3pPr marL="914400" indent="-228600">
              <a:defRPr sz="2000"/>
            </a:lvl3pPr>
            <a:lvl4pPr marL="1200150" indent="-285750">
              <a:buFont typeface="Wingdings" panose="05000000000000000000" pitchFamily="2" charset="2"/>
              <a:buChar char="§"/>
              <a:defRPr sz="1500" baseline="0"/>
            </a:lvl4pPr>
            <a:lvl5pPr marL="1143000" indent="0">
              <a:buNone/>
              <a:defRPr sz="1500" baseline="30000"/>
            </a:lvl5pPr>
            <a:lvl6pPr>
              <a:defRPr sz="1500" baseline="30000"/>
            </a:lvl6pPr>
            <a:lvl7pPr>
              <a:defRPr sz="1500"/>
            </a:lvl7pPr>
            <a:lvl8pPr>
              <a:defRPr sz="1500"/>
            </a:lvl8pPr>
            <a:lvl9pPr>
              <a:defRPr sz="1500"/>
            </a:lvl9pPr>
          </a:lstStyle>
          <a:p>
            <a:pPr lvl="0"/>
            <a:r>
              <a:rPr lang="en-US" dirty="0"/>
              <a:t>Edit text</a:t>
            </a:r>
          </a:p>
          <a:p>
            <a:pPr lvl="1"/>
            <a:r>
              <a:rPr lang="en-US" dirty="0"/>
              <a:t>2nd level</a:t>
            </a:r>
          </a:p>
          <a:p>
            <a:pPr lvl="2"/>
            <a:r>
              <a:rPr lang="en-US" dirty="0"/>
              <a:t>3rd level</a:t>
            </a:r>
          </a:p>
        </p:txBody>
      </p:sp>
      <p:sp>
        <p:nvSpPr>
          <p:cNvPr id="4" name="Text Placeholder 3"/>
          <p:cNvSpPr>
            <a:spLocks noGrp="1"/>
          </p:cNvSpPr>
          <p:nvPr>
            <p:ph type="body" sz="half" idx="2" hasCustomPrompt="1"/>
          </p:nvPr>
        </p:nvSpPr>
        <p:spPr>
          <a:xfrm>
            <a:off x="0" y="1435104"/>
            <a:ext cx="5964623" cy="4838696"/>
          </a:xfrm>
        </p:spPr>
        <p:txBody>
          <a:bodyPr>
            <a:normAutofit/>
          </a:bodyPr>
          <a:lstStyle>
            <a:lvl1pPr marL="457200" indent="-457200">
              <a:buFont typeface="Wingdings" panose="05000000000000000000" pitchFamily="2" charset="2"/>
              <a:buChar char="§"/>
              <a:defRPr sz="28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Edit slide text</a:t>
            </a:r>
          </a:p>
        </p:txBody>
      </p:sp>
    </p:spTree>
    <p:extLst>
      <p:ext uri="{BB962C8B-B14F-4D97-AF65-F5344CB8AC3E}">
        <p14:creationId xmlns:p14="http://schemas.microsoft.com/office/powerpoint/2010/main" val="264603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3"/>
          </p:nvPr>
        </p:nvSpPr>
        <p:spPr>
          <a:xfrm>
            <a:off x="401087" y="430146"/>
            <a:ext cx="8397229" cy="5767454"/>
          </a:xfrm>
          <a:noFill/>
        </p:spPr>
        <p:txBody>
          <a:bodyPr>
            <a:normAutofit/>
          </a:bodyPr>
          <a:lstStyle>
            <a:lvl1pPr marL="0" indent="0">
              <a:buNone/>
              <a:defRPr sz="2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Tree>
    <p:extLst>
      <p:ext uri="{BB962C8B-B14F-4D97-AF65-F5344CB8AC3E}">
        <p14:creationId xmlns:p14="http://schemas.microsoft.com/office/powerpoint/2010/main" val="154429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userDrawn="1">
  <p:cSld name="1_Blank">
    <p:spTree>
      <p:nvGrpSpPr>
        <p:cNvPr id="1" name="Shape 24"/>
        <p:cNvGrpSpPr/>
        <p:nvPr/>
      </p:nvGrpSpPr>
      <p:grpSpPr>
        <a:xfrm>
          <a:off x="0" y="0"/>
          <a:ext cx="0" cy="0"/>
          <a:chOff x="0" y="0"/>
          <a:chExt cx="0" cy="0"/>
        </a:xfrm>
      </p:grpSpPr>
      <p:sp>
        <p:nvSpPr>
          <p:cNvPr id="25" name="Google Shape;25;p35"/>
          <p:cNvSpPr txBox="1">
            <a:spLocks noGrp="1"/>
          </p:cNvSpPr>
          <p:nvPr>
            <p:ph type="body" idx="1"/>
          </p:nvPr>
        </p:nvSpPr>
        <p:spPr>
          <a:xfrm>
            <a:off x="45720" y="64007"/>
            <a:ext cx="9052560" cy="672084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3843133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reserve="1" userDrawn="1">
  <p:cSld name="Funding Statement">
    <p:spTree>
      <p:nvGrpSpPr>
        <p:cNvPr id="1" name="Shape 24"/>
        <p:cNvGrpSpPr/>
        <p:nvPr/>
      </p:nvGrpSpPr>
      <p:grpSpPr>
        <a:xfrm>
          <a:off x="0" y="0"/>
          <a:ext cx="0" cy="0"/>
          <a:chOff x="0" y="0"/>
          <a:chExt cx="0" cy="0"/>
        </a:xfrm>
      </p:grpSpPr>
    </p:spTree>
    <p:extLst>
      <p:ext uri="{BB962C8B-B14F-4D97-AF65-F5344CB8AC3E}">
        <p14:creationId xmlns:p14="http://schemas.microsoft.com/office/powerpoint/2010/main" val="3983239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 y="65089"/>
            <a:ext cx="9052560" cy="896935"/>
          </a:xfrm>
          <a:prstGeom prst="rect">
            <a:avLst/>
          </a:prstGeom>
        </p:spPr>
        <p:txBody>
          <a:bodyPr vert="horz" lIns="91440" tIns="45720" rIns="91440" bIns="45720" rtlCol="0" anchor="ctr">
            <a:noAutofit/>
          </a:bodyPr>
          <a:lstStyle/>
          <a:p>
            <a:r>
              <a:rPr lang="en-US" dirty="0"/>
              <a:t>Slide Title Here</a:t>
            </a:r>
          </a:p>
        </p:txBody>
      </p:sp>
      <p:sp>
        <p:nvSpPr>
          <p:cNvPr id="3" name="Text Placeholder 2"/>
          <p:cNvSpPr>
            <a:spLocks noGrp="1"/>
          </p:cNvSpPr>
          <p:nvPr>
            <p:ph type="body" idx="1"/>
          </p:nvPr>
        </p:nvSpPr>
        <p:spPr>
          <a:xfrm>
            <a:off x="45720" y="999743"/>
            <a:ext cx="9052560" cy="5363285"/>
          </a:xfrm>
          <a:prstGeom prst="rect">
            <a:avLst/>
          </a:prstGeom>
        </p:spPr>
        <p:txBody>
          <a:bodyPr vert="horz" lIns="91440" tIns="45720" rIns="91440" bIns="45720" rtlCol="0">
            <a:normAutofit/>
          </a:bodyPr>
          <a:lstStyle/>
          <a:p>
            <a:pPr lvl="0"/>
            <a:r>
              <a:rPr lang="en-US" dirty="0"/>
              <a:t>Slide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9" name="TextBox 8"/>
          <p:cNvSpPr txBox="1"/>
          <p:nvPr userDrawn="1"/>
        </p:nvSpPr>
        <p:spPr>
          <a:xfrm>
            <a:off x="7618596" y="6431712"/>
            <a:ext cx="1458730" cy="338554"/>
          </a:xfrm>
          <a:prstGeom prst="rect">
            <a:avLst/>
          </a:prstGeom>
          <a:noFill/>
        </p:spPr>
        <p:txBody>
          <a:bodyPr wrap="square" rtlCol="0">
            <a:spAutoFit/>
          </a:bodyPr>
          <a:lstStyle/>
          <a:p>
            <a:pPr algn="r"/>
            <a:r>
              <a:rPr lang="en-US" sz="1600" b="0" dirty="0">
                <a:solidFill>
                  <a:schemeClr val="bg1">
                    <a:lumMod val="50000"/>
                  </a:schemeClr>
                </a:solidFill>
                <a:latin typeface="Arial" panose="020B0604020202020204" pitchFamily="34" charset="0"/>
                <a:cs typeface="Arial" panose="020B0604020202020204" pitchFamily="34" charset="0"/>
              </a:rPr>
              <a:t>PAGE </a:t>
            </a:r>
            <a:fld id="{FE439906-DFF6-418B-8CDA-55FFDFC6BCDF}" type="slidenum">
              <a:rPr lang="en-US" sz="1600" b="0" smtClean="0">
                <a:solidFill>
                  <a:schemeClr val="bg1">
                    <a:lumMod val="50000"/>
                  </a:schemeClr>
                </a:solidFill>
                <a:latin typeface="Arial" panose="020B0604020202020204" pitchFamily="34" charset="0"/>
                <a:cs typeface="Arial" panose="020B0604020202020204" pitchFamily="34" charset="0"/>
              </a:rPr>
              <a:pPr algn="r"/>
              <a:t>‹#›</a:t>
            </a:fld>
            <a:endParaRPr lang="en-US" sz="1400" b="0" dirty="0">
              <a:solidFill>
                <a:schemeClr val="bg1">
                  <a:lumMod val="50000"/>
                </a:schemeClr>
              </a:solidFill>
              <a:latin typeface="Arial" panose="020B0604020202020204" pitchFamily="34" charset="0"/>
              <a:cs typeface="Arial" panose="020B0604020202020204" pitchFamily="34" charset="0"/>
            </a:endParaRPr>
          </a:p>
        </p:txBody>
      </p:sp>
      <p:pic>
        <p:nvPicPr>
          <p:cNvPr id="10" name="Picture 9">
            <a:extLst>
              <a:ext uri="{C183D7F6-B498-43B3-948B-1728B52AA6E4}">
                <adec:decorative xmlns:adec="http://schemas.microsoft.com/office/drawing/2017/decorative" val="1"/>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t="1572" b="1572"/>
          <a:stretch/>
        </p:blipFill>
        <p:spPr>
          <a:xfrm>
            <a:off x="7593657" y="6348530"/>
            <a:ext cx="462673" cy="448126"/>
          </a:xfrm>
          <a:prstGeom prst="rect">
            <a:avLst/>
          </a:prstGeom>
        </p:spPr>
      </p:pic>
    </p:spTree>
    <p:extLst>
      <p:ext uri="{BB962C8B-B14F-4D97-AF65-F5344CB8AC3E}">
        <p14:creationId xmlns:p14="http://schemas.microsoft.com/office/powerpoint/2010/main" val="3484552980"/>
      </p:ext>
    </p:extLst>
  </p:cSld>
  <p:clrMap bg1="lt1" tx1="dk1" bg2="lt2" tx2="dk2" accent1="accent1" accent2="accent2" accent3="accent3" accent4="accent4" accent5="accent5" accent6="accent6" hlink="hlink" folHlink="folHlink"/>
  <p:sldLayoutIdLst>
    <p:sldLayoutId id="2147483715" r:id="rId1"/>
    <p:sldLayoutId id="2147483718" r:id="rId2"/>
    <p:sldLayoutId id="2147483719" r:id="rId3"/>
    <p:sldLayoutId id="2147483720" r:id="rId4"/>
    <p:sldLayoutId id="2147483722" r:id="rId5"/>
    <p:sldLayoutId id="2147483723" r:id="rId6"/>
    <p:sldLayoutId id="2147483724" r:id="rId7"/>
    <p:sldLayoutId id="2147483726" r:id="rId8"/>
    <p:sldLayoutId id="2147483727" r:id="rId9"/>
    <p:sldLayoutId id="2147483728" r:id="rId10"/>
    <p:sldLayoutId id="2147483732" r:id="rId11"/>
    <p:sldLayoutId id="2147483734" r:id="rId12"/>
  </p:sldLayoutIdLst>
  <p:hf hdr="0" ftr="0" dt="0"/>
  <p:txStyles>
    <p:titleStyle>
      <a:lvl1pPr algn="ctr" defTabSz="342900" rtl="0" eaLnBrk="1" latinLnBrk="0" hangingPunct="1">
        <a:spcBef>
          <a:spcPct val="0"/>
        </a:spcBef>
        <a:buNone/>
        <a:defRPr sz="4000" b="1" kern="1200">
          <a:solidFill>
            <a:schemeClr val="tx2"/>
          </a:solidFill>
          <a:latin typeface="Arial Black" panose="020B0A04020102020204" pitchFamily="34" charset="0"/>
          <a:ea typeface="Tahoma" panose="020B0604030504040204" pitchFamily="34" charset="0"/>
          <a:cs typeface="Tahoma" panose="020B0604030504040204" pitchFamily="34" charset="0"/>
        </a:defRPr>
      </a:lvl1pPr>
    </p:titleStyle>
    <p:bodyStyle>
      <a:lvl1pPr marL="342900" indent="-342900" algn="l" defTabSz="342900" rtl="0" eaLnBrk="1" latinLnBrk="0" hangingPunct="1">
        <a:spcBef>
          <a:spcPct val="20000"/>
        </a:spcBef>
        <a:buFont typeface="Wingdings" panose="05000000000000000000" pitchFamily="2" charset="2"/>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800" indent="-300038" algn="l" defTabSz="342900" rtl="0" eaLnBrk="1" latinLnBrk="0" hangingPunct="1">
        <a:spcBef>
          <a:spcPct val="20000"/>
        </a:spcBef>
        <a:buFont typeface="Arial" panose="020B0604020202020204" pitchFamily="34" charset="0"/>
        <a:buChar char="•"/>
        <a:defRPr sz="26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903288" indent="-217488" algn="l" defTabSz="342900" rtl="0" eaLnBrk="1" latinLnBrk="0" hangingPunct="1">
        <a:spcBef>
          <a:spcPct val="20000"/>
        </a:spcBef>
        <a:buFont typeface="Tahoma" panose="020B060403050404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085850" indent="-171450" algn="l" defTabSz="342900" rtl="0" eaLnBrk="1" latinLnBrk="0" hangingPunct="1">
        <a:spcBef>
          <a:spcPct val="20000"/>
        </a:spcBef>
        <a:buFont typeface="Wingdings" panose="05000000000000000000" pitchFamily="2" charset="2"/>
        <a:buChar char="§"/>
        <a:defRPr sz="22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1314450" indent="-171450" algn="l" defTabSz="3429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1540669" indent="-171450" algn="l" defTabSz="342900" rtl="0" eaLnBrk="1" latinLnBrk="0" hangingPunct="1">
        <a:spcBef>
          <a:spcPct val="20000"/>
        </a:spcBef>
        <a:buFont typeface="Palatino Linotype" panose="02040502050505030304" pitchFamily="18"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nrtc.catalog.instructure.com/courses/teaching-braille-to-adul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brailleliteracycanada.ca/en/programs/workshops/2023-symposium#p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hyperlink" Target="https://twitter.com/MSU_NRTC" TargetMode="External"/><Relationship Id="rId3" Type="http://schemas.openxmlformats.org/officeDocument/2006/relationships/image" Target="../media/image3.png"/><Relationship Id="rId7" Type="http://schemas.openxmlformats.org/officeDocument/2006/relationships/hyperlink" Target="https://www.facebook.com/theNRTC/"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hyperlink" Target="https://www.ntac.blind.msstate.edu/" TargetMode="External"/><Relationship Id="rId5" Type="http://schemas.openxmlformats.org/officeDocument/2006/relationships/hyperlink" Target="https://www.blind.msstate.edu/" TargetMode="External"/><Relationship Id="rId4" Type="http://schemas.openxmlformats.org/officeDocument/2006/relationships/hyperlink" Target="https://www.oib-ta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BABA6B-5E18-6E0C-1704-65395D90EC63}"/>
              </a:ext>
            </a:extLst>
          </p:cNvPr>
          <p:cNvSpPr>
            <a:spLocks noGrp="1"/>
          </p:cNvSpPr>
          <p:nvPr>
            <p:ph type="body" sz="quarter" idx="10"/>
          </p:nvPr>
        </p:nvSpPr>
        <p:spPr/>
        <p:txBody>
          <a:bodyPr/>
          <a:lstStyle/>
          <a:p>
            <a:r>
              <a:rPr lang="en-US" dirty="0"/>
              <a:t>June 14, 2024</a:t>
            </a:r>
          </a:p>
        </p:txBody>
      </p:sp>
      <p:sp>
        <p:nvSpPr>
          <p:cNvPr id="3" name="Title 2">
            <a:extLst>
              <a:ext uri="{FF2B5EF4-FFF2-40B4-BE49-F238E27FC236}">
                <a16:creationId xmlns:a16="http://schemas.microsoft.com/office/drawing/2014/main" id="{FB124732-6BC9-E410-190A-FCA94D4EE743}"/>
              </a:ext>
            </a:extLst>
          </p:cNvPr>
          <p:cNvSpPr>
            <a:spLocks noGrp="1"/>
          </p:cNvSpPr>
          <p:nvPr>
            <p:ph type="title"/>
          </p:nvPr>
        </p:nvSpPr>
        <p:spPr/>
        <p:txBody>
          <a:bodyPr>
            <a:normAutofit/>
          </a:bodyPr>
          <a:lstStyle/>
          <a:p>
            <a:r>
              <a:rPr lang="en-US" dirty="0"/>
              <a:t>Teaching Braille to Adults: Beyond Just Knowing the Code</a:t>
            </a:r>
            <a:br>
              <a:rPr lang="en-US" dirty="0"/>
            </a:br>
            <a:endParaRPr lang="en-US" dirty="0"/>
          </a:p>
        </p:txBody>
      </p:sp>
      <p:sp>
        <p:nvSpPr>
          <p:cNvPr id="4" name="Text Placeholder 3">
            <a:extLst>
              <a:ext uri="{FF2B5EF4-FFF2-40B4-BE49-F238E27FC236}">
                <a16:creationId xmlns:a16="http://schemas.microsoft.com/office/drawing/2014/main" id="{AA115CDB-FE3D-00D6-313D-53DA72564D28}"/>
              </a:ext>
            </a:extLst>
          </p:cNvPr>
          <p:cNvSpPr>
            <a:spLocks noGrp="1"/>
          </p:cNvSpPr>
          <p:nvPr>
            <p:ph type="body" sz="quarter" idx="11"/>
          </p:nvPr>
        </p:nvSpPr>
        <p:spPr/>
        <p:txBody>
          <a:bodyPr/>
          <a:lstStyle/>
          <a:p>
            <a:r>
              <a:rPr lang="en-US" dirty="0"/>
              <a:t>Jennifer Ottowitz, CVRT</a:t>
            </a:r>
          </a:p>
        </p:txBody>
      </p:sp>
      <p:sp>
        <p:nvSpPr>
          <p:cNvPr id="5" name="Text Placeholder 4">
            <a:extLst>
              <a:ext uri="{FF2B5EF4-FFF2-40B4-BE49-F238E27FC236}">
                <a16:creationId xmlns:a16="http://schemas.microsoft.com/office/drawing/2014/main" id="{D1B60CFE-90FA-1C61-0D49-8E190861C9C1}"/>
              </a:ext>
            </a:extLst>
          </p:cNvPr>
          <p:cNvSpPr>
            <a:spLocks noGrp="1"/>
          </p:cNvSpPr>
          <p:nvPr>
            <p:ph type="body" sz="quarter" idx="12"/>
          </p:nvPr>
        </p:nvSpPr>
        <p:spPr/>
        <p:txBody>
          <a:bodyPr/>
          <a:lstStyle/>
          <a:p>
            <a:r>
              <a:rPr lang="en-US" dirty="0"/>
              <a:t>2024 BLC Symposium: Touch the Future</a:t>
            </a:r>
          </a:p>
        </p:txBody>
      </p:sp>
    </p:spTree>
    <p:extLst>
      <p:ext uri="{BB962C8B-B14F-4D97-AF65-F5344CB8AC3E}">
        <p14:creationId xmlns:p14="http://schemas.microsoft.com/office/powerpoint/2010/main" val="4265553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96E80-6542-FBB9-F83A-0F62CEAA2169}"/>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27897F22-B020-C23B-2779-99638BB5A994}"/>
              </a:ext>
            </a:extLst>
          </p:cNvPr>
          <p:cNvSpPr>
            <a:spLocks noGrp="1"/>
          </p:cNvSpPr>
          <p:nvPr>
            <p:ph idx="1"/>
          </p:nvPr>
        </p:nvSpPr>
        <p:spPr>
          <a:xfrm>
            <a:off x="45720" y="996696"/>
            <a:ext cx="8922111" cy="5367528"/>
          </a:xfrm>
        </p:spPr>
        <p:txBody>
          <a:bodyPr>
            <a:normAutofit/>
          </a:bodyPr>
          <a:lstStyle/>
          <a:p>
            <a:r>
              <a:rPr lang="en-US" dirty="0">
                <a:effectLst/>
                <a:latin typeface="Arial" panose="020B0604020202020204" pitchFamily="34" charset="0"/>
                <a:ea typeface="Calibri" panose="020F0502020204030204" pitchFamily="34" charset="0"/>
              </a:rPr>
              <a:t>Describe the Teaching Braille to Adults course offered by the National Research and Training Center On Blindness and Low Vision.</a:t>
            </a:r>
          </a:p>
          <a:p>
            <a:r>
              <a:rPr lang="en-US" dirty="0">
                <a:effectLst/>
                <a:latin typeface="Arial" panose="020B0604020202020204" pitchFamily="34" charset="0"/>
                <a:ea typeface="Calibri" panose="020F0502020204030204" pitchFamily="34" charset="0"/>
              </a:rPr>
              <a:t>Identify how to positively address misconceptions about learning braille.</a:t>
            </a:r>
          </a:p>
          <a:p>
            <a:r>
              <a:rPr lang="en-US" dirty="0"/>
              <a:t>Explain how adult learning theory can be incorporated into assessment and instruction.</a:t>
            </a:r>
          </a:p>
        </p:txBody>
      </p:sp>
    </p:spTree>
    <p:extLst>
      <p:ext uri="{BB962C8B-B14F-4D97-AF65-F5344CB8AC3E}">
        <p14:creationId xmlns:p14="http://schemas.microsoft.com/office/powerpoint/2010/main" val="2601093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1F052-876B-B997-1EC8-0DB814D610E7}"/>
              </a:ext>
            </a:extLst>
          </p:cNvPr>
          <p:cNvSpPr>
            <a:spLocks noGrp="1"/>
          </p:cNvSpPr>
          <p:nvPr>
            <p:ph type="title"/>
          </p:nvPr>
        </p:nvSpPr>
        <p:spPr/>
        <p:txBody>
          <a:bodyPr/>
          <a:lstStyle/>
          <a:p>
            <a:r>
              <a:rPr lang="en-US" dirty="0"/>
              <a:t>How do you introduce the topic of braille to your clients?</a:t>
            </a:r>
          </a:p>
        </p:txBody>
      </p:sp>
    </p:spTree>
    <p:extLst>
      <p:ext uri="{BB962C8B-B14F-4D97-AF65-F5344CB8AC3E}">
        <p14:creationId xmlns:p14="http://schemas.microsoft.com/office/powerpoint/2010/main" val="336383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8CB7-C207-E161-8189-B76B1CC6FD86}"/>
              </a:ext>
            </a:extLst>
          </p:cNvPr>
          <p:cNvSpPr>
            <a:spLocks noGrp="1"/>
          </p:cNvSpPr>
          <p:nvPr>
            <p:ph type="title"/>
          </p:nvPr>
        </p:nvSpPr>
        <p:spPr/>
        <p:txBody>
          <a:bodyPr/>
          <a:lstStyle/>
          <a:p>
            <a:r>
              <a:rPr lang="en-US" dirty="0"/>
              <a:t>Present braille as a means to solve a problem or meet a goal.</a:t>
            </a:r>
          </a:p>
        </p:txBody>
      </p:sp>
    </p:spTree>
    <p:extLst>
      <p:ext uri="{BB962C8B-B14F-4D97-AF65-F5344CB8AC3E}">
        <p14:creationId xmlns:p14="http://schemas.microsoft.com/office/powerpoint/2010/main" val="500156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BACD-9A26-AAE4-4937-2AF621DF1DA0}"/>
              </a:ext>
            </a:extLst>
          </p:cNvPr>
          <p:cNvSpPr>
            <a:spLocks noGrp="1"/>
          </p:cNvSpPr>
          <p:nvPr>
            <p:ph type="title"/>
          </p:nvPr>
        </p:nvSpPr>
        <p:spPr>
          <a:xfrm>
            <a:off x="45720" y="122355"/>
            <a:ext cx="9052560" cy="896112"/>
          </a:xfrm>
        </p:spPr>
        <p:txBody>
          <a:bodyPr>
            <a:normAutofit fontScale="90000"/>
          </a:bodyPr>
          <a:lstStyle/>
          <a:p>
            <a:r>
              <a:rPr lang="en-US" dirty="0"/>
              <a:t>NRTC Course — Bringing It All Together</a:t>
            </a:r>
          </a:p>
        </p:txBody>
      </p:sp>
      <p:sp>
        <p:nvSpPr>
          <p:cNvPr id="3" name="Content Placeholder 2">
            <a:extLst>
              <a:ext uri="{FF2B5EF4-FFF2-40B4-BE49-F238E27FC236}">
                <a16:creationId xmlns:a16="http://schemas.microsoft.com/office/drawing/2014/main" id="{053E6306-FD10-FA16-B8E9-BF41425EB5E2}"/>
              </a:ext>
            </a:extLst>
          </p:cNvPr>
          <p:cNvSpPr>
            <a:spLocks noGrp="1"/>
          </p:cNvSpPr>
          <p:nvPr>
            <p:ph idx="1"/>
          </p:nvPr>
        </p:nvSpPr>
        <p:spPr>
          <a:xfrm>
            <a:off x="23949" y="1018467"/>
            <a:ext cx="9052560" cy="5367528"/>
          </a:xfrm>
        </p:spPr>
        <p:txBody>
          <a:bodyPr>
            <a:normAutofit/>
          </a:bodyPr>
          <a:lstStyle/>
          <a:p>
            <a:pPr marL="0" indent="0">
              <a:buNone/>
            </a:pPr>
            <a:r>
              <a:rPr lang="en-US" dirty="0">
                <a:hlinkClick r:id="rId3"/>
              </a:rPr>
              <a:t>Teaching Braille to Adults course</a:t>
            </a:r>
            <a:endParaRPr lang="en-US" dirty="0"/>
          </a:p>
          <a:p>
            <a:r>
              <a:rPr lang="en-US" dirty="0"/>
              <a:t>For those who already know the braille code and are teaching adults.</a:t>
            </a:r>
          </a:p>
          <a:p>
            <a:r>
              <a:rPr lang="en-US" dirty="0"/>
              <a:t>Presents assessment and instructional strategies for reading and writing braille.</a:t>
            </a:r>
          </a:p>
          <a:p>
            <a:r>
              <a:rPr lang="en-US" dirty="0"/>
              <a:t>Discusses strategies to keep learners motivated during the learning process.</a:t>
            </a:r>
          </a:p>
          <a:p>
            <a:r>
              <a:rPr lang="en-US" dirty="0"/>
              <a:t>Gives ideas for customizing instruction for individuals with unique learning needs and other comorbidities.</a:t>
            </a:r>
          </a:p>
        </p:txBody>
      </p:sp>
    </p:spTree>
    <p:extLst>
      <p:ext uri="{BB962C8B-B14F-4D97-AF65-F5344CB8AC3E}">
        <p14:creationId xmlns:p14="http://schemas.microsoft.com/office/powerpoint/2010/main" val="273599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20AD-8040-813C-AC6A-002255EB1DAB}"/>
              </a:ext>
            </a:extLst>
          </p:cNvPr>
          <p:cNvSpPr>
            <a:spLocks noGrp="1"/>
          </p:cNvSpPr>
          <p:nvPr>
            <p:ph type="title"/>
          </p:nvPr>
        </p:nvSpPr>
        <p:spPr/>
        <p:txBody>
          <a:bodyPr>
            <a:normAutofit fontScale="90000"/>
          </a:bodyPr>
          <a:lstStyle/>
          <a:p>
            <a:r>
              <a:rPr lang="en-US" dirty="0"/>
              <a:t>Teaching Braille to Adults Course</a:t>
            </a:r>
          </a:p>
        </p:txBody>
      </p:sp>
      <p:sp>
        <p:nvSpPr>
          <p:cNvPr id="3" name="Content Placeholder 2">
            <a:extLst>
              <a:ext uri="{FF2B5EF4-FFF2-40B4-BE49-F238E27FC236}">
                <a16:creationId xmlns:a16="http://schemas.microsoft.com/office/drawing/2014/main" id="{8B330D2B-98F4-CE1F-E5AE-4ECFC19A555F}"/>
              </a:ext>
            </a:extLst>
          </p:cNvPr>
          <p:cNvSpPr>
            <a:spLocks noGrp="1"/>
          </p:cNvSpPr>
          <p:nvPr>
            <p:ph idx="1"/>
          </p:nvPr>
        </p:nvSpPr>
        <p:spPr/>
        <p:txBody>
          <a:bodyPr/>
          <a:lstStyle/>
          <a:p>
            <a:r>
              <a:rPr lang="en-US" dirty="0"/>
              <a:t>Module 1: Learning Styles and Motivation</a:t>
            </a:r>
          </a:p>
          <a:p>
            <a:r>
              <a:rPr lang="en-US" dirty="0"/>
              <a:t>Module 2: Foundational Braille Skills</a:t>
            </a:r>
          </a:p>
          <a:p>
            <a:r>
              <a:rPr lang="en-US" dirty="0"/>
              <a:t>Module 3: Teaching Braille Reading—Basic Concepts</a:t>
            </a:r>
          </a:p>
          <a:p>
            <a:r>
              <a:rPr lang="en-US" dirty="0"/>
              <a:t>Module 4: Teaching Braille Writing</a:t>
            </a:r>
          </a:p>
          <a:p>
            <a:r>
              <a:rPr lang="en-US" dirty="0"/>
              <a:t>Module 5: Learners With Additional Needs</a:t>
            </a:r>
          </a:p>
          <a:p>
            <a:r>
              <a:rPr lang="en-US" dirty="0"/>
              <a:t>Module 6: Increasing Braille Reading Speed</a:t>
            </a:r>
          </a:p>
        </p:txBody>
      </p:sp>
    </p:spTree>
    <p:extLst>
      <p:ext uri="{BB962C8B-B14F-4D97-AF65-F5344CB8AC3E}">
        <p14:creationId xmlns:p14="http://schemas.microsoft.com/office/powerpoint/2010/main" val="451195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D576-2205-6A34-9F64-1C14EC63F693}"/>
              </a:ext>
            </a:extLst>
          </p:cNvPr>
          <p:cNvSpPr>
            <a:spLocks noGrp="1"/>
          </p:cNvSpPr>
          <p:nvPr>
            <p:ph type="title"/>
          </p:nvPr>
        </p:nvSpPr>
        <p:spPr/>
        <p:txBody>
          <a:bodyPr/>
          <a:lstStyle/>
          <a:p>
            <a:r>
              <a:rPr lang="en-US" dirty="0"/>
              <a:t>Address Misconceptions</a:t>
            </a:r>
          </a:p>
        </p:txBody>
      </p:sp>
      <p:sp>
        <p:nvSpPr>
          <p:cNvPr id="3" name="Content Placeholder 2">
            <a:extLst>
              <a:ext uri="{FF2B5EF4-FFF2-40B4-BE49-F238E27FC236}">
                <a16:creationId xmlns:a16="http://schemas.microsoft.com/office/drawing/2014/main" id="{FBBB8065-8D39-40DF-D0DC-3A012F500C31}"/>
              </a:ext>
            </a:extLst>
          </p:cNvPr>
          <p:cNvSpPr>
            <a:spLocks noGrp="1"/>
          </p:cNvSpPr>
          <p:nvPr>
            <p:ph idx="1"/>
          </p:nvPr>
        </p:nvSpPr>
        <p:spPr>
          <a:xfrm>
            <a:off x="45720" y="953154"/>
            <a:ext cx="9052560" cy="5367528"/>
          </a:xfrm>
        </p:spPr>
        <p:txBody>
          <a:bodyPr/>
          <a:lstStyle/>
          <a:p>
            <a:r>
              <a:rPr lang="en-US" dirty="0"/>
              <a:t>Braille is a tool for literacy that can be used by people with remaining vision and not just for those who are blind.</a:t>
            </a:r>
          </a:p>
          <a:p>
            <a:r>
              <a:rPr lang="en-US" dirty="0"/>
              <a:t>Braille can be useful for people with functional goals and not just for those interested in doing extensive reading.</a:t>
            </a:r>
          </a:p>
          <a:p>
            <a:r>
              <a:rPr lang="en-US" dirty="0"/>
              <a:t>Learning braille isn’t something to be ashamed of.</a:t>
            </a:r>
          </a:p>
        </p:txBody>
      </p:sp>
    </p:spTree>
    <p:extLst>
      <p:ext uri="{BB962C8B-B14F-4D97-AF65-F5344CB8AC3E}">
        <p14:creationId xmlns:p14="http://schemas.microsoft.com/office/powerpoint/2010/main" val="3867541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7DF5-725A-40D3-898C-7FCB2EB92796}"/>
              </a:ext>
            </a:extLst>
          </p:cNvPr>
          <p:cNvSpPr>
            <a:spLocks noGrp="1"/>
          </p:cNvSpPr>
          <p:nvPr>
            <p:ph type="title"/>
          </p:nvPr>
        </p:nvSpPr>
        <p:spPr/>
        <p:txBody>
          <a:bodyPr/>
          <a:lstStyle/>
          <a:p>
            <a:r>
              <a:rPr lang="en-US" dirty="0"/>
              <a:t>Need for Relevancy</a:t>
            </a:r>
          </a:p>
        </p:txBody>
      </p:sp>
      <p:sp>
        <p:nvSpPr>
          <p:cNvPr id="3" name="Content Placeholder 2">
            <a:extLst>
              <a:ext uri="{FF2B5EF4-FFF2-40B4-BE49-F238E27FC236}">
                <a16:creationId xmlns:a16="http://schemas.microsoft.com/office/drawing/2014/main" id="{51CCFF70-5E35-D2FA-5C8C-731D1CD86D93}"/>
              </a:ext>
            </a:extLst>
          </p:cNvPr>
          <p:cNvSpPr>
            <a:spLocks noGrp="1"/>
          </p:cNvSpPr>
          <p:nvPr>
            <p:ph idx="1"/>
          </p:nvPr>
        </p:nvSpPr>
        <p:spPr/>
        <p:txBody>
          <a:bodyPr/>
          <a:lstStyle/>
          <a:p>
            <a:r>
              <a:rPr lang="en-US" dirty="0"/>
              <a:t>Learning should help solve a need or problem.</a:t>
            </a:r>
          </a:p>
          <a:p>
            <a:r>
              <a:rPr lang="en-US" dirty="0"/>
              <a:t>Learning should be practical and immediately usable.</a:t>
            </a:r>
          </a:p>
        </p:txBody>
      </p:sp>
    </p:spTree>
    <p:extLst>
      <p:ext uri="{BB962C8B-B14F-4D97-AF65-F5344CB8AC3E}">
        <p14:creationId xmlns:p14="http://schemas.microsoft.com/office/powerpoint/2010/main" val="2908202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A061-9FE9-E25E-2F54-D65B60F235B8}"/>
              </a:ext>
            </a:extLst>
          </p:cNvPr>
          <p:cNvSpPr>
            <a:spLocks noGrp="1"/>
          </p:cNvSpPr>
          <p:nvPr>
            <p:ph type="title"/>
          </p:nvPr>
        </p:nvSpPr>
        <p:spPr/>
        <p:txBody>
          <a:bodyPr/>
          <a:lstStyle/>
          <a:p>
            <a:r>
              <a:rPr lang="en-US" dirty="0"/>
              <a:t>How Braille Can Be Helpful</a:t>
            </a:r>
          </a:p>
        </p:txBody>
      </p:sp>
      <p:sp>
        <p:nvSpPr>
          <p:cNvPr id="3" name="Content Placeholder 2">
            <a:extLst>
              <a:ext uri="{FF2B5EF4-FFF2-40B4-BE49-F238E27FC236}">
                <a16:creationId xmlns:a16="http://schemas.microsoft.com/office/drawing/2014/main" id="{87BAAC8C-B8BB-95AC-B88A-50F0AD6F8AA8}"/>
              </a:ext>
            </a:extLst>
          </p:cNvPr>
          <p:cNvSpPr>
            <a:spLocks noGrp="1"/>
          </p:cNvSpPr>
          <p:nvPr>
            <p:ph idx="1"/>
          </p:nvPr>
        </p:nvSpPr>
        <p:spPr>
          <a:xfrm>
            <a:off x="45720" y="996696"/>
            <a:ext cx="9052560" cy="5367528"/>
          </a:xfrm>
        </p:spPr>
        <p:txBody>
          <a:bodyPr/>
          <a:lstStyle/>
          <a:p>
            <a:r>
              <a:rPr lang="en-US" dirty="0"/>
              <a:t>Socializing with others by playing cards or games.</a:t>
            </a:r>
          </a:p>
          <a:p>
            <a:r>
              <a:rPr lang="en-US" dirty="0"/>
              <a:t>Participating in a community or faith-based group by performing reading and writing tasks.</a:t>
            </a:r>
          </a:p>
          <a:p>
            <a:r>
              <a:rPr lang="en-US" dirty="0"/>
              <a:t>Increasing independence with daily living tasks.</a:t>
            </a:r>
          </a:p>
          <a:p>
            <a:r>
              <a:rPr lang="en-US" dirty="0"/>
              <a:t>Increasing access to information and privacy.</a:t>
            </a:r>
          </a:p>
          <a:p>
            <a:r>
              <a:rPr lang="en-US" dirty="0"/>
              <a:t>Expanding recreational and educational opportunities.</a:t>
            </a:r>
          </a:p>
          <a:p>
            <a:r>
              <a:rPr lang="en-US" dirty="0"/>
              <a:t>Improving efficiency with job tasks.</a:t>
            </a:r>
          </a:p>
          <a:p>
            <a:endParaRPr lang="en-US" dirty="0"/>
          </a:p>
        </p:txBody>
      </p:sp>
    </p:spTree>
    <p:extLst>
      <p:ext uri="{BB962C8B-B14F-4D97-AF65-F5344CB8AC3E}">
        <p14:creationId xmlns:p14="http://schemas.microsoft.com/office/powerpoint/2010/main" val="408088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B686-09DC-5A8B-3D2C-4962EDDB47BF}"/>
              </a:ext>
            </a:extLst>
          </p:cNvPr>
          <p:cNvSpPr>
            <a:spLocks noGrp="1"/>
          </p:cNvSpPr>
          <p:nvPr>
            <p:ph type="title"/>
          </p:nvPr>
        </p:nvSpPr>
        <p:spPr/>
        <p:txBody>
          <a:bodyPr/>
          <a:lstStyle/>
          <a:p>
            <a:r>
              <a:rPr lang="en-US" dirty="0"/>
              <a:t>Adults Are…</a:t>
            </a:r>
          </a:p>
        </p:txBody>
      </p:sp>
      <p:sp>
        <p:nvSpPr>
          <p:cNvPr id="3" name="Content Placeholder 2">
            <a:extLst>
              <a:ext uri="{FF2B5EF4-FFF2-40B4-BE49-F238E27FC236}">
                <a16:creationId xmlns:a16="http://schemas.microsoft.com/office/drawing/2014/main" id="{91A647FD-6B39-6BBB-B28C-57776DABF768}"/>
              </a:ext>
            </a:extLst>
          </p:cNvPr>
          <p:cNvSpPr>
            <a:spLocks noGrp="1"/>
          </p:cNvSpPr>
          <p:nvPr>
            <p:ph idx="1"/>
          </p:nvPr>
        </p:nvSpPr>
        <p:spPr/>
        <p:txBody>
          <a:bodyPr/>
          <a:lstStyle/>
          <a:p>
            <a:r>
              <a:rPr lang="en-US" dirty="0"/>
              <a:t>Problem-centered</a:t>
            </a:r>
          </a:p>
          <a:p>
            <a:r>
              <a:rPr lang="en-US" dirty="0"/>
              <a:t>Result-oriented</a:t>
            </a:r>
          </a:p>
          <a:p>
            <a:r>
              <a:rPr lang="en-US" dirty="0"/>
              <a:t>Self-directed learners</a:t>
            </a:r>
          </a:p>
          <a:p>
            <a:r>
              <a:rPr lang="en-US" dirty="0"/>
              <a:t>More skeptical</a:t>
            </a:r>
          </a:p>
          <a:p>
            <a:r>
              <a:rPr lang="en-US" dirty="0"/>
              <a:t>Internally motivated</a:t>
            </a:r>
          </a:p>
        </p:txBody>
      </p:sp>
    </p:spTree>
    <p:extLst>
      <p:ext uri="{BB962C8B-B14F-4D97-AF65-F5344CB8AC3E}">
        <p14:creationId xmlns:p14="http://schemas.microsoft.com/office/powerpoint/2010/main" val="194002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42E51-11C7-53D0-28E2-B162BB3A7BC0}"/>
              </a:ext>
            </a:extLst>
          </p:cNvPr>
          <p:cNvSpPr>
            <a:spLocks noGrp="1"/>
          </p:cNvSpPr>
          <p:nvPr>
            <p:ph type="title"/>
          </p:nvPr>
        </p:nvSpPr>
        <p:spPr/>
        <p:txBody>
          <a:bodyPr/>
          <a:lstStyle/>
          <a:p>
            <a:r>
              <a:rPr lang="en-US" dirty="0"/>
              <a:t>With Adults</a:t>
            </a:r>
          </a:p>
        </p:txBody>
      </p:sp>
      <p:sp>
        <p:nvSpPr>
          <p:cNvPr id="3" name="Content Placeholder 2">
            <a:extLst>
              <a:ext uri="{FF2B5EF4-FFF2-40B4-BE49-F238E27FC236}">
                <a16:creationId xmlns:a16="http://schemas.microsoft.com/office/drawing/2014/main" id="{7DD394A2-2319-C71D-FBC0-4D1DC1464B6C}"/>
              </a:ext>
            </a:extLst>
          </p:cNvPr>
          <p:cNvSpPr>
            <a:spLocks noGrp="1"/>
          </p:cNvSpPr>
          <p:nvPr>
            <p:ph idx="1"/>
          </p:nvPr>
        </p:nvSpPr>
        <p:spPr/>
        <p:txBody>
          <a:bodyPr/>
          <a:lstStyle/>
          <a:p>
            <a:pPr marL="0" indent="0">
              <a:buNone/>
            </a:pPr>
            <a:r>
              <a:rPr lang="en-US" dirty="0"/>
              <a:t>Focus is on: </a:t>
            </a:r>
          </a:p>
          <a:p>
            <a:r>
              <a:rPr lang="en-US" dirty="0"/>
              <a:t>Mechanics of successful braille reading.</a:t>
            </a:r>
          </a:p>
          <a:p>
            <a:r>
              <a:rPr lang="en-US" dirty="0"/>
              <a:t>Attaching learning to meaningful life goals.</a:t>
            </a:r>
          </a:p>
        </p:txBody>
      </p:sp>
    </p:spTree>
    <p:extLst>
      <p:ext uri="{BB962C8B-B14F-4D97-AF65-F5344CB8AC3E}">
        <p14:creationId xmlns:p14="http://schemas.microsoft.com/office/powerpoint/2010/main" val="1560460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2805B-5153-1549-3160-F7A285B20B64}"/>
              </a:ext>
            </a:extLst>
          </p:cNvPr>
          <p:cNvSpPr>
            <a:spLocks noGrp="1"/>
          </p:cNvSpPr>
          <p:nvPr>
            <p:ph type="title"/>
          </p:nvPr>
        </p:nvSpPr>
        <p:spPr>
          <a:xfrm>
            <a:off x="45720" y="181454"/>
            <a:ext cx="9052560" cy="896112"/>
          </a:xfrm>
        </p:spPr>
        <p:txBody>
          <a:bodyPr>
            <a:noAutofit/>
          </a:bodyPr>
          <a:lstStyle/>
          <a:p>
            <a:r>
              <a:rPr lang="en-US" sz="3500" dirty="0"/>
              <a:t>Additional Considerations for Adults</a:t>
            </a:r>
          </a:p>
        </p:txBody>
      </p:sp>
      <p:sp>
        <p:nvSpPr>
          <p:cNvPr id="3" name="Content Placeholder 2">
            <a:extLst>
              <a:ext uri="{FF2B5EF4-FFF2-40B4-BE49-F238E27FC236}">
                <a16:creationId xmlns:a16="http://schemas.microsoft.com/office/drawing/2014/main" id="{68A9D3C5-884E-7C26-88C1-18A7A3DBC782}"/>
              </a:ext>
            </a:extLst>
          </p:cNvPr>
          <p:cNvSpPr>
            <a:spLocks noGrp="1"/>
          </p:cNvSpPr>
          <p:nvPr>
            <p:ph idx="1"/>
          </p:nvPr>
        </p:nvSpPr>
        <p:spPr>
          <a:xfrm>
            <a:off x="45720" y="1193169"/>
            <a:ext cx="9052560" cy="5367528"/>
          </a:xfrm>
        </p:spPr>
        <p:txBody>
          <a:bodyPr/>
          <a:lstStyle/>
          <a:p>
            <a:r>
              <a:rPr lang="en-US" dirty="0"/>
              <a:t>Need to give relevant and motivating opportunities to develop tactile recognition along with proper finger and hand movements.</a:t>
            </a:r>
          </a:p>
          <a:p>
            <a:r>
              <a:rPr lang="en-US" dirty="0"/>
              <a:t>Acknowledge and draw on life experiences to make learning relatable and build collaboration.</a:t>
            </a:r>
          </a:p>
          <a:p>
            <a:r>
              <a:rPr lang="en-US" dirty="0"/>
              <a:t>Be aware of how past literacy experiences influence interest and enthusiasm.</a:t>
            </a:r>
          </a:p>
          <a:p>
            <a:r>
              <a:rPr lang="en-US" dirty="0"/>
              <a:t>Recognize that past learning experiences could be positive or negative and impact motivation and confidence.</a:t>
            </a:r>
          </a:p>
          <a:p>
            <a:r>
              <a:rPr lang="en-US" dirty="0"/>
              <a:t>Tap into what motivates them to reinforce learning.</a:t>
            </a:r>
          </a:p>
        </p:txBody>
      </p:sp>
    </p:spTree>
    <p:extLst>
      <p:ext uri="{BB962C8B-B14F-4D97-AF65-F5344CB8AC3E}">
        <p14:creationId xmlns:p14="http://schemas.microsoft.com/office/powerpoint/2010/main" val="724633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3171-636D-C565-1A1C-FD1FC7FB77F9}"/>
              </a:ext>
            </a:extLst>
          </p:cNvPr>
          <p:cNvSpPr>
            <a:spLocks noGrp="1"/>
          </p:cNvSpPr>
          <p:nvPr>
            <p:ph type="title"/>
          </p:nvPr>
        </p:nvSpPr>
        <p:spPr/>
        <p:txBody>
          <a:bodyPr>
            <a:noAutofit/>
          </a:bodyPr>
          <a:lstStyle/>
          <a:p>
            <a:r>
              <a:rPr lang="en-US" sz="3450" dirty="0"/>
              <a:t>Questions to Ask During Assessment</a:t>
            </a:r>
          </a:p>
        </p:txBody>
      </p:sp>
      <p:sp>
        <p:nvSpPr>
          <p:cNvPr id="3" name="Content Placeholder 2">
            <a:extLst>
              <a:ext uri="{FF2B5EF4-FFF2-40B4-BE49-F238E27FC236}">
                <a16:creationId xmlns:a16="http://schemas.microsoft.com/office/drawing/2014/main" id="{510F929F-E5C7-82ED-32CE-56AFDB404991}"/>
              </a:ext>
            </a:extLst>
          </p:cNvPr>
          <p:cNvSpPr>
            <a:spLocks noGrp="1"/>
          </p:cNvSpPr>
          <p:nvPr>
            <p:ph idx="1"/>
          </p:nvPr>
        </p:nvSpPr>
        <p:spPr/>
        <p:txBody>
          <a:bodyPr/>
          <a:lstStyle/>
          <a:p>
            <a:r>
              <a:rPr lang="en-US" dirty="0"/>
              <a:t>What kinds of things did you read before losing vision?</a:t>
            </a:r>
          </a:p>
          <a:p>
            <a:r>
              <a:rPr lang="en-US" dirty="0"/>
              <a:t>How do you see yourself using braille?</a:t>
            </a:r>
          </a:p>
          <a:p>
            <a:r>
              <a:rPr lang="en-US" dirty="0"/>
              <a:t>What are some of your reading and writing goals?</a:t>
            </a:r>
          </a:p>
          <a:p>
            <a:r>
              <a:rPr lang="en-US" dirty="0"/>
              <a:t>In school, was reading easy or hard for you?</a:t>
            </a:r>
          </a:p>
          <a:p>
            <a:r>
              <a:rPr lang="en-US" dirty="0"/>
              <a:t>What strategies have helped when you learn something new? (hands-on activities, quizzes, study notes, etc.)</a:t>
            </a:r>
          </a:p>
          <a:p>
            <a:r>
              <a:rPr lang="en-US" dirty="0"/>
              <a:t>What do you enjoy reading? Do you have favorite authors?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03399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6FB9-A4E7-0A7F-0204-7D28DF557C6C}"/>
              </a:ext>
            </a:extLst>
          </p:cNvPr>
          <p:cNvSpPr>
            <a:spLocks noGrp="1"/>
          </p:cNvSpPr>
          <p:nvPr>
            <p:ph type="title"/>
          </p:nvPr>
        </p:nvSpPr>
        <p:spPr/>
        <p:txBody>
          <a:bodyPr>
            <a:normAutofit/>
          </a:bodyPr>
          <a:lstStyle/>
          <a:p>
            <a:r>
              <a:rPr lang="en-US" sz="3450" dirty="0"/>
              <a:t>Questions to Ask During Instruction</a:t>
            </a:r>
          </a:p>
        </p:txBody>
      </p:sp>
      <p:sp>
        <p:nvSpPr>
          <p:cNvPr id="3" name="Content Placeholder 2">
            <a:extLst>
              <a:ext uri="{FF2B5EF4-FFF2-40B4-BE49-F238E27FC236}">
                <a16:creationId xmlns:a16="http://schemas.microsoft.com/office/drawing/2014/main" id="{57606625-2D3B-D374-3DC3-4AB1ADDD7CD6}"/>
              </a:ext>
            </a:extLst>
          </p:cNvPr>
          <p:cNvSpPr>
            <a:spLocks noGrp="1"/>
          </p:cNvSpPr>
          <p:nvPr>
            <p:ph idx="1"/>
          </p:nvPr>
        </p:nvSpPr>
        <p:spPr/>
        <p:txBody>
          <a:bodyPr/>
          <a:lstStyle/>
          <a:p>
            <a:r>
              <a:rPr lang="en-US" dirty="0"/>
              <a:t>How do you think you’re doing?</a:t>
            </a:r>
          </a:p>
          <a:p>
            <a:r>
              <a:rPr lang="en-US" dirty="0"/>
              <a:t>Are there activities or materials we’re using that you find helpful?</a:t>
            </a:r>
          </a:p>
          <a:p>
            <a:r>
              <a:rPr lang="en-US" dirty="0"/>
              <a:t>Are there things that aren’t working well?</a:t>
            </a:r>
          </a:p>
          <a:p>
            <a:r>
              <a:rPr lang="en-US" dirty="0"/>
              <a:t>Are there areas in which you’d like more practice or support?</a:t>
            </a:r>
          </a:p>
          <a:p>
            <a:r>
              <a:rPr lang="en-US" dirty="0"/>
              <a:t>How have you been able to use braille in your daily activities?</a:t>
            </a:r>
          </a:p>
        </p:txBody>
      </p:sp>
    </p:spTree>
    <p:extLst>
      <p:ext uri="{BB962C8B-B14F-4D97-AF65-F5344CB8AC3E}">
        <p14:creationId xmlns:p14="http://schemas.microsoft.com/office/powerpoint/2010/main" val="391798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461C4-BAF3-B7CF-1355-647F5D18E7F1}"/>
              </a:ext>
            </a:extLst>
          </p:cNvPr>
          <p:cNvSpPr>
            <a:spLocks noGrp="1"/>
          </p:cNvSpPr>
          <p:nvPr>
            <p:ph type="title"/>
          </p:nvPr>
        </p:nvSpPr>
        <p:spPr/>
        <p:txBody>
          <a:bodyPr/>
          <a:lstStyle/>
          <a:p>
            <a:r>
              <a:rPr lang="en-US" dirty="0"/>
              <a:t>Customizing Instruction</a:t>
            </a:r>
          </a:p>
        </p:txBody>
      </p:sp>
      <p:sp>
        <p:nvSpPr>
          <p:cNvPr id="3" name="Content Placeholder 2">
            <a:extLst>
              <a:ext uri="{FF2B5EF4-FFF2-40B4-BE49-F238E27FC236}">
                <a16:creationId xmlns:a16="http://schemas.microsoft.com/office/drawing/2014/main" id="{C0846ADD-38F3-CD9A-F74A-230F0B855F20}"/>
              </a:ext>
            </a:extLst>
          </p:cNvPr>
          <p:cNvSpPr>
            <a:spLocks noGrp="1"/>
          </p:cNvSpPr>
          <p:nvPr>
            <p:ph idx="1"/>
          </p:nvPr>
        </p:nvSpPr>
        <p:spPr/>
        <p:txBody>
          <a:bodyPr/>
          <a:lstStyle/>
          <a:p>
            <a:r>
              <a:rPr lang="en-US" dirty="0"/>
              <a:t>Adaptations for reading</a:t>
            </a:r>
          </a:p>
          <a:p>
            <a:r>
              <a:rPr lang="en-US" dirty="0"/>
              <a:t>Adaptations for writing</a:t>
            </a:r>
          </a:p>
        </p:txBody>
      </p:sp>
    </p:spTree>
    <p:extLst>
      <p:ext uri="{BB962C8B-B14F-4D97-AF65-F5344CB8AC3E}">
        <p14:creationId xmlns:p14="http://schemas.microsoft.com/office/powerpoint/2010/main" val="304782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5675-C52A-FFFE-6B5D-428EA7E98EE1}"/>
              </a:ext>
            </a:extLst>
          </p:cNvPr>
          <p:cNvSpPr>
            <a:spLocks noGrp="1"/>
          </p:cNvSpPr>
          <p:nvPr>
            <p:ph type="title"/>
          </p:nvPr>
        </p:nvSpPr>
        <p:spPr/>
        <p:txBody>
          <a:bodyPr/>
          <a:lstStyle/>
          <a:p>
            <a:r>
              <a:rPr lang="en-US" dirty="0"/>
              <a:t>Choosing An Approach</a:t>
            </a:r>
          </a:p>
        </p:txBody>
      </p:sp>
      <p:sp>
        <p:nvSpPr>
          <p:cNvPr id="3" name="Content Placeholder 2">
            <a:extLst>
              <a:ext uri="{FF2B5EF4-FFF2-40B4-BE49-F238E27FC236}">
                <a16:creationId xmlns:a16="http://schemas.microsoft.com/office/drawing/2014/main" id="{4046BE9A-BBF4-66C1-9A2D-E9B6A725DC0A}"/>
              </a:ext>
            </a:extLst>
          </p:cNvPr>
          <p:cNvSpPr>
            <a:spLocks noGrp="1"/>
          </p:cNvSpPr>
          <p:nvPr>
            <p:ph idx="1"/>
          </p:nvPr>
        </p:nvSpPr>
        <p:spPr/>
        <p:txBody>
          <a:bodyPr/>
          <a:lstStyle/>
          <a:p>
            <a:r>
              <a:rPr lang="en-US" dirty="0"/>
              <a:t>Match to learner’s goals</a:t>
            </a:r>
          </a:p>
          <a:p>
            <a:r>
              <a:rPr lang="en-US" dirty="0"/>
              <a:t>Uncontracted or contracted braille</a:t>
            </a:r>
          </a:p>
          <a:p>
            <a:r>
              <a:rPr lang="en-US" dirty="0"/>
              <a:t>Order of symbols and when to introduce contractions</a:t>
            </a:r>
          </a:p>
          <a:p>
            <a:r>
              <a:rPr lang="en-US" dirty="0"/>
              <a:t>Identify learner’s reading level</a:t>
            </a:r>
          </a:p>
          <a:p>
            <a:r>
              <a:rPr lang="en-US" dirty="0"/>
              <a:t>Formal curricula, homemade materials, or I-M-ABLE approach</a:t>
            </a:r>
          </a:p>
        </p:txBody>
      </p:sp>
    </p:spTree>
    <p:extLst>
      <p:ext uri="{BB962C8B-B14F-4D97-AF65-F5344CB8AC3E}">
        <p14:creationId xmlns:p14="http://schemas.microsoft.com/office/powerpoint/2010/main" val="3123373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9D9D9-AF1C-E837-3072-902DFCC796F4}"/>
              </a:ext>
            </a:extLst>
          </p:cNvPr>
          <p:cNvSpPr>
            <a:spLocks noGrp="1"/>
          </p:cNvSpPr>
          <p:nvPr>
            <p:ph type="title"/>
          </p:nvPr>
        </p:nvSpPr>
        <p:spPr>
          <a:xfrm>
            <a:off x="45720" y="50756"/>
            <a:ext cx="9052560" cy="896112"/>
          </a:xfrm>
        </p:spPr>
        <p:txBody>
          <a:bodyPr/>
          <a:lstStyle/>
          <a:p>
            <a:r>
              <a:rPr lang="en-US" dirty="0"/>
              <a:t>	I-M-ABLE</a:t>
            </a:r>
          </a:p>
        </p:txBody>
      </p:sp>
      <p:sp>
        <p:nvSpPr>
          <p:cNvPr id="3" name="Content Placeholder 2">
            <a:extLst>
              <a:ext uri="{FF2B5EF4-FFF2-40B4-BE49-F238E27FC236}">
                <a16:creationId xmlns:a16="http://schemas.microsoft.com/office/drawing/2014/main" id="{5AE0FCC6-C214-1EAA-A076-24858DC5BD21}"/>
              </a:ext>
            </a:extLst>
          </p:cNvPr>
          <p:cNvSpPr>
            <a:spLocks noGrp="1"/>
          </p:cNvSpPr>
          <p:nvPr>
            <p:ph idx="1"/>
          </p:nvPr>
        </p:nvSpPr>
        <p:spPr>
          <a:xfrm>
            <a:off x="45720" y="974925"/>
            <a:ext cx="9052560" cy="5367528"/>
          </a:xfrm>
        </p:spPr>
        <p:txBody>
          <a:bodyPr/>
          <a:lstStyle/>
          <a:p>
            <a:r>
              <a:rPr lang="en-US" dirty="0">
                <a:hlinkClick r:id="rId3"/>
              </a:rPr>
              <a:t>Individualized Meaning-Centered Approach to Braille Literacy Education</a:t>
            </a:r>
            <a:endParaRPr lang="en-US" dirty="0"/>
          </a:p>
          <a:p>
            <a:r>
              <a:rPr lang="en-US" dirty="0"/>
              <a:t>Learner selects meaningful words to learn as tactile sight words.</a:t>
            </a:r>
          </a:p>
          <a:p>
            <a:r>
              <a:rPr lang="en-US" dirty="0"/>
              <a:t>Initially use word length and tactile characteristics for identification.</a:t>
            </a:r>
          </a:p>
          <a:p>
            <a:r>
              <a:rPr lang="en-US" dirty="0"/>
              <a:t>Gradually move to a skills-based approach with letter recognition and phonics.</a:t>
            </a:r>
          </a:p>
          <a:p>
            <a:endParaRPr lang="en-US" dirty="0"/>
          </a:p>
        </p:txBody>
      </p:sp>
    </p:spTree>
    <p:extLst>
      <p:ext uri="{BB962C8B-B14F-4D97-AF65-F5344CB8AC3E}">
        <p14:creationId xmlns:p14="http://schemas.microsoft.com/office/powerpoint/2010/main" val="353019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2349A-EC68-4417-39B8-635B4EFC35F1}"/>
              </a:ext>
            </a:extLst>
          </p:cNvPr>
          <p:cNvSpPr>
            <a:spLocks noGrp="1"/>
          </p:cNvSpPr>
          <p:nvPr>
            <p:ph type="title"/>
          </p:nvPr>
        </p:nvSpPr>
        <p:spPr/>
        <p:txBody>
          <a:bodyPr/>
          <a:lstStyle/>
          <a:p>
            <a:r>
              <a:rPr lang="en-US" dirty="0"/>
              <a:t>Helpful Tips</a:t>
            </a:r>
          </a:p>
        </p:txBody>
      </p:sp>
      <p:sp>
        <p:nvSpPr>
          <p:cNvPr id="3" name="Content Placeholder 2">
            <a:extLst>
              <a:ext uri="{FF2B5EF4-FFF2-40B4-BE49-F238E27FC236}">
                <a16:creationId xmlns:a16="http://schemas.microsoft.com/office/drawing/2014/main" id="{D22B6473-E4D7-48BA-E29A-5618967E0ED9}"/>
              </a:ext>
            </a:extLst>
          </p:cNvPr>
          <p:cNvSpPr>
            <a:spLocks noGrp="1"/>
          </p:cNvSpPr>
          <p:nvPr>
            <p:ph idx="1"/>
          </p:nvPr>
        </p:nvSpPr>
        <p:spPr>
          <a:xfrm>
            <a:off x="45720" y="1009948"/>
            <a:ext cx="9052560" cy="5367528"/>
          </a:xfrm>
        </p:spPr>
        <p:txBody>
          <a:bodyPr/>
          <a:lstStyle/>
          <a:p>
            <a:r>
              <a:rPr lang="en-US" dirty="0"/>
              <a:t>Vary instructional strategies; short, varied activities are best.</a:t>
            </a:r>
          </a:p>
          <a:p>
            <a:r>
              <a:rPr lang="en-US" dirty="0"/>
              <a:t>Draw on learner’s visual memory to help them make associations with symbols.</a:t>
            </a:r>
          </a:p>
          <a:p>
            <a:r>
              <a:rPr lang="en-US" dirty="0"/>
              <a:t>Don’t push for advancement until learner is ready; build in success experiences for confidence.</a:t>
            </a:r>
          </a:p>
          <a:p>
            <a:r>
              <a:rPr lang="en-US" dirty="0"/>
              <a:t>Begin with high-interest, low-vocabulary materials then increase complexity and vary formats.</a:t>
            </a:r>
          </a:p>
          <a:p>
            <a:r>
              <a:rPr lang="en-US" dirty="0"/>
              <a:t>Use materials and practice activities that are motivating to the individual learner.</a:t>
            </a:r>
          </a:p>
        </p:txBody>
      </p:sp>
    </p:spTree>
    <p:extLst>
      <p:ext uri="{BB962C8B-B14F-4D97-AF65-F5344CB8AC3E}">
        <p14:creationId xmlns:p14="http://schemas.microsoft.com/office/powerpoint/2010/main" val="2151791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355FB-7002-B7BB-5927-8C30FF5D4390}"/>
              </a:ext>
            </a:extLst>
          </p:cNvPr>
          <p:cNvSpPr>
            <a:spLocks noGrp="1"/>
          </p:cNvSpPr>
          <p:nvPr>
            <p:ph type="title"/>
          </p:nvPr>
        </p:nvSpPr>
        <p:spPr/>
        <p:txBody>
          <a:bodyPr/>
          <a:lstStyle/>
          <a:p>
            <a:r>
              <a:rPr lang="en-US" dirty="0"/>
              <a:t>Instruction Should Include:</a:t>
            </a:r>
          </a:p>
        </p:txBody>
      </p:sp>
      <p:sp>
        <p:nvSpPr>
          <p:cNvPr id="3" name="Content Placeholder 2">
            <a:extLst>
              <a:ext uri="{FF2B5EF4-FFF2-40B4-BE49-F238E27FC236}">
                <a16:creationId xmlns:a16="http://schemas.microsoft.com/office/drawing/2014/main" id="{F28CBB27-B03F-12AD-0C17-351CF1A939D6}"/>
              </a:ext>
            </a:extLst>
          </p:cNvPr>
          <p:cNvSpPr>
            <a:spLocks noGrp="1"/>
          </p:cNvSpPr>
          <p:nvPr>
            <p:ph idx="1"/>
          </p:nvPr>
        </p:nvSpPr>
        <p:spPr/>
        <p:txBody>
          <a:bodyPr/>
          <a:lstStyle/>
          <a:p>
            <a:r>
              <a:rPr lang="en-US" dirty="0"/>
              <a:t>Letting learners know about their progress.</a:t>
            </a:r>
          </a:p>
          <a:p>
            <a:r>
              <a:rPr lang="en-US" dirty="0"/>
              <a:t>Reminding them of their goals and how current tasks relate to them.</a:t>
            </a:r>
          </a:p>
          <a:p>
            <a:r>
              <a:rPr lang="en-US" dirty="0"/>
              <a:t>Documenting progress in measurable, specific terms.</a:t>
            </a:r>
          </a:p>
          <a:p>
            <a:r>
              <a:rPr lang="en-US" dirty="0"/>
              <a:t>Giving opportunities to practice during instruction.</a:t>
            </a:r>
          </a:p>
          <a:p>
            <a:r>
              <a:rPr lang="en-US" dirty="0"/>
              <a:t>Giving homework/encouraging practice outside of lessons.</a:t>
            </a:r>
          </a:p>
          <a:p>
            <a:r>
              <a:rPr lang="en-US" dirty="0"/>
              <a:t>Sharing resources so skill development continues after formal instruction.</a:t>
            </a:r>
          </a:p>
        </p:txBody>
      </p:sp>
    </p:spTree>
    <p:extLst>
      <p:ext uri="{BB962C8B-B14F-4D97-AF65-F5344CB8AC3E}">
        <p14:creationId xmlns:p14="http://schemas.microsoft.com/office/powerpoint/2010/main" val="3934355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E98F0-095C-33E0-52F3-79C34CBB2CCB}"/>
              </a:ext>
            </a:extLst>
          </p:cNvPr>
          <p:cNvSpPr>
            <a:spLocks noGrp="1"/>
          </p:cNvSpPr>
          <p:nvPr>
            <p:ph type="title"/>
          </p:nvPr>
        </p:nvSpPr>
        <p:spPr/>
        <p:txBody>
          <a:bodyPr/>
          <a:lstStyle/>
          <a:p>
            <a:r>
              <a:rPr lang="en-US" dirty="0"/>
              <a:t>Assessing Progress</a:t>
            </a:r>
          </a:p>
        </p:txBody>
      </p:sp>
      <p:sp>
        <p:nvSpPr>
          <p:cNvPr id="3" name="Content Placeholder 2">
            <a:extLst>
              <a:ext uri="{FF2B5EF4-FFF2-40B4-BE49-F238E27FC236}">
                <a16:creationId xmlns:a16="http://schemas.microsoft.com/office/drawing/2014/main" id="{54232E8D-5A07-0665-707D-949249449DAB}"/>
              </a:ext>
            </a:extLst>
          </p:cNvPr>
          <p:cNvSpPr>
            <a:spLocks noGrp="1"/>
          </p:cNvSpPr>
          <p:nvPr>
            <p:ph idx="1"/>
          </p:nvPr>
        </p:nvSpPr>
        <p:spPr>
          <a:xfrm>
            <a:off x="45720" y="974925"/>
            <a:ext cx="9052560" cy="5367528"/>
          </a:xfrm>
        </p:spPr>
        <p:txBody>
          <a:bodyPr/>
          <a:lstStyle/>
          <a:p>
            <a:r>
              <a:rPr lang="en-US" dirty="0"/>
              <a:t>Miscue analysis</a:t>
            </a:r>
          </a:p>
          <a:p>
            <a:r>
              <a:rPr lang="en-US" dirty="0"/>
              <a:t>Cloze procedure</a:t>
            </a:r>
          </a:p>
          <a:p>
            <a:r>
              <a:rPr lang="en-US" dirty="0"/>
              <a:t>Observation</a:t>
            </a:r>
          </a:p>
          <a:p>
            <a:r>
              <a:rPr lang="en-US" dirty="0"/>
              <a:t>Assessing reading speed</a:t>
            </a:r>
          </a:p>
        </p:txBody>
      </p:sp>
    </p:spTree>
    <p:extLst>
      <p:ext uri="{BB962C8B-B14F-4D97-AF65-F5344CB8AC3E}">
        <p14:creationId xmlns:p14="http://schemas.microsoft.com/office/powerpoint/2010/main" val="2054543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A87A-399F-7A05-85D9-B733923485E1}"/>
              </a:ext>
            </a:extLst>
          </p:cNvPr>
          <p:cNvSpPr>
            <a:spLocks noGrp="1"/>
          </p:cNvSpPr>
          <p:nvPr>
            <p:ph type="title"/>
          </p:nvPr>
        </p:nvSpPr>
        <p:spPr/>
        <p:txBody>
          <a:bodyPr/>
          <a:lstStyle/>
          <a:p>
            <a:r>
              <a:rPr lang="en-US" dirty="0"/>
              <a:t>Addressing Issues</a:t>
            </a:r>
          </a:p>
        </p:txBody>
      </p:sp>
      <p:sp>
        <p:nvSpPr>
          <p:cNvPr id="3" name="Content Placeholder 2">
            <a:extLst>
              <a:ext uri="{FF2B5EF4-FFF2-40B4-BE49-F238E27FC236}">
                <a16:creationId xmlns:a16="http://schemas.microsoft.com/office/drawing/2014/main" id="{90B9BFBD-006C-89A0-0360-12783E5A7C1A}"/>
              </a:ext>
            </a:extLst>
          </p:cNvPr>
          <p:cNvSpPr>
            <a:spLocks noGrp="1"/>
          </p:cNvSpPr>
          <p:nvPr>
            <p:ph idx="1"/>
          </p:nvPr>
        </p:nvSpPr>
        <p:spPr/>
        <p:txBody>
          <a:bodyPr/>
          <a:lstStyle/>
          <a:p>
            <a:r>
              <a:rPr lang="en-US" dirty="0"/>
              <a:t>Symbol/contraction recognition</a:t>
            </a:r>
          </a:p>
          <a:p>
            <a:r>
              <a:rPr lang="en-US" dirty="0"/>
              <a:t>Reversals/inversions</a:t>
            </a:r>
          </a:p>
          <a:p>
            <a:r>
              <a:rPr lang="en-US" dirty="0"/>
              <a:t>Scrubbing</a:t>
            </a:r>
          </a:p>
          <a:p>
            <a:r>
              <a:rPr lang="en-US" dirty="0"/>
              <a:t>Tracking issues</a:t>
            </a:r>
          </a:p>
          <a:p>
            <a:r>
              <a:rPr lang="en-US" dirty="0"/>
              <a:t>Forgetting what was read</a:t>
            </a:r>
          </a:p>
        </p:txBody>
      </p:sp>
    </p:spTree>
    <p:extLst>
      <p:ext uri="{BB962C8B-B14F-4D97-AF65-F5344CB8AC3E}">
        <p14:creationId xmlns:p14="http://schemas.microsoft.com/office/powerpoint/2010/main" val="368191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75370-FA5E-997F-9653-F970772FB44D}"/>
              </a:ext>
            </a:extLst>
          </p:cNvPr>
          <p:cNvSpPr>
            <a:spLocks noGrp="1"/>
          </p:cNvSpPr>
          <p:nvPr>
            <p:ph type="title"/>
          </p:nvPr>
        </p:nvSpPr>
        <p:spPr/>
        <p:txBody>
          <a:bodyPr/>
          <a:lstStyle/>
          <a:p>
            <a:r>
              <a:rPr lang="en-US" dirty="0"/>
              <a:t>“Braille is knowledge, and knowledge is power.” —Louis Braille</a:t>
            </a:r>
          </a:p>
        </p:txBody>
      </p:sp>
    </p:spTree>
    <p:extLst>
      <p:ext uri="{BB962C8B-B14F-4D97-AF65-F5344CB8AC3E}">
        <p14:creationId xmlns:p14="http://schemas.microsoft.com/office/powerpoint/2010/main" val="4208283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1EAA-1F68-2496-021D-9CDE19D9AF3B}"/>
              </a:ext>
            </a:extLst>
          </p:cNvPr>
          <p:cNvSpPr>
            <a:spLocks noGrp="1"/>
          </p:cNvSpPr>
          <p:nvPr>
            <p:ph type="title"/>
          </p:nvPr>
        </p:nvSpPr>
        <p:spPr>
          <a:xfrm>
            <a:off x="0" y="2536534"/>
            <a:ext cx="9144000" cy="1152525"/>
          </a:xfrm>
        </p:spPr>
        <p:txBody>
          <a:bodyPr/>
          <a:lstStyle/>
          <a:p>
            <a:r>
              <a:rPr lang="en-US" sz="9600" dirty="0"/>
              <a:t>Questions?</a:t>
            </a:r>
            <a:endParaRPr lang="en-US" dirty="0"/>
          </a:p>
        </p:txBody>
      </p:sp>
    </p:spTree>
    <p:extLst>
      <p:ext uri="{BB962C8B-B14F-4D97-AF65-F5344CB8AC3E}">
        <p14:creationId xmlns:p14="http://schemas.microsoft.com/office/powerpoint/2010/main" val="2806706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5" descr="OIB-TAC logo">
            <a:extLst>
              <a:ext uri="{FF2B5EF4-FFF2-40B4-BE49-F238E27FC236}">
                <a16:creationId xmlns:a16="http://schemas.microsoft.com/office/drawing/2014/main" id="{215A5866-6B95-7472-3E15-F753D6FE3640}"/>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
        <p:nvSpPr>
          <p:cNvPr id="2" name="TextBox 1">
            <a:extLst>
              <a:ext uri="{FF2B5EF4-FFF2-40B4-BE49-F238E27FC236}">
                <a16:creationId xmlns:a16="http://schemas.microsoft.com/office/drawing/2014/main" id="{A68314C5-9723-0441-1A16-3892883733A0}"/>
              </a:ext>
            </a:extLst>
          </p:cNvPr>
          <p:cNvSpPr txBox="1"/>
          <p:nvPr/>
        </p:nvSpPr>
        <p:spPr>
          <a:xfrm>
            <a:off x="158454" y="2154975"/>
            <a:ext cx="8827092" cy="3539430"/>
          </a:xfrm>
          <a:prstGeom prst="rect">
            <a:avLst/>
          </a:prstGeom>
          <a:noFill/>
          <a:ln>
            <a:noFill/>
          </a:ln>
        </p:spPr>
        <p:txBody>
          <a:bodyPr wrap="square" rtlCol="0">
            <a:spAutoFit/>
          </a:bodyPr>
          <a:lstStyle/>
          <a:p>
            <a:pPr algn="ctr" defTabSz="685800"/>
            <a:r>
              <a:rPr lang="en-US" sz="2800" dirty="0">
                <a:solidFill>
                  <a:schemeClr val="tx1"/>
                </a:solidFill>
                <a:latin typeface="Arial" panose="020B0604020202020204" pitchFamily="34" charset="0"/>
                <a:ea typeface="Tahoma" panose="020B0604030504040204" pitchFamily="34" charset="0"/>
                <a:cs typeface="Arial" panose="020B0604020202020204" pitchFamily="34" charset="0"/>
              </a:rPr>
              <a:t>The Older Individuals who are Blind Technical Assistance Center (OIB-TAC) is a development of the National Research &amp; Training Center on Blindness and Low Vision (NRTC) at Mississippi State University, focused on agencies serving older individuals who are blind. This grant (H177Z200001) is funded by the Rehabilitation Services Administration (RSA) under the U.S. Department of Education. </a:t>
            </a:r>
          </a:p>
        </p:txBody>
      </p:sp>
    </p:spTree>
    <p:extLst>
      <p:ext uri="{BB962C8B-B14F-4D97-AF65-F5344CB8AC3E}">
        <p14:creationId xmlns:p14="http://schemas.microsoft.com/office/powerpoint/2010/main" val="380522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5" descr="OIB-TAC logo">
            <a:extLst>
              <a:ext uri="{FF2B5EF4-FFF2-40B4-BE49-F238E27FC236}">
                <a16:creationId xmlns:a16="http://schemas.microsoft.com/office/drawing/2014/main" id="{80764F00-EB1C-0357-06D5-9AACD7F6E08B}"/>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4197" y="133283"/>
            <a:ext cx="6975606" cy="1930519"/>
          </a:xfrm>
          <a:prstGeom prst="rect">
            <a:avLst/>
          </a:prstGeom>
        </p:spPr>
      </p:pic>
      <p:sp>
        <p:nvSpPr>
          <p:cNvPr id="10" name="Text Placeholder 1">
            <a:extLst>
              <a:ext uri="{FF2B5EF4-FFF2-40B4-BE49-F238E27FC236}">
                <a16:creationId xmlns:a16="http://schemas.microsoft.com/office/drawing/2014/main" id="{CF133A6A-65E4-2C16-D8D8-9121FF864A26}"/>
              </a:ext>
            </a:extLst>
          </p:cNvPr>
          <p:cNvSpPr txBox="1">
            <a:spLocks/>
          </p:cNvSpPr>
          <p:nvPr/>
        </p:nvSpPr>
        <p:spPr>
          <a:xfrm>
            <a:off x="105008" y="1946603"/>
            <a:ext cx="8927765" cy="2217682"/>
          </a:xfrm>
          <a:prstGeom prst="rect">
            <a:avLst/>
          </a:prstGeom>
        </p:spPr>
        <p:txBody>
          <a:bodyPr/>
          <a:lstStyle>
            <a:lvl1pPr marL="342900" indent="-342900" algn="l" defTabSz="342900" rtl="0" eaLnBrk="1" latinLnBrk="0" hangingPunct="1">
              <a:spcBef>
                <a:spcPct val="20000"/>
              </a:spcBef>
              <a:buFont typeface="Wingdings" panose="05000000000000000000" pitchFamily="2" charset="2"/>
              <a:buChar char="§"/>
              <a:defRPr sz="32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800" indent="-300038" algn="l" defTabSz="3429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903288" indent="-217488" algn="l" defTabSz="342900" rtl="0" eaLnBrk="1" latinLnBrk="0" hangingPunct="1">
              <a:spcBef>
                <a:spcPct val="20000"/>
              </a:spcBef>
              <a:buFont typeface="Tahoma" panose="020B060403050404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085850" indent="-171450" algn="l" defTabSz="342900" rtl="0" eaLnBrk="1" latinLnBrk="0" hangingPunct="1">
              <a:spcBef>
                <a:spcPct val="20000"/>
              </a:spcBef>
              <a:buFont typeface="Wingdings" panose="05000000000000000000" pitchFamily="2" charset="2"/>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1314450" indent="-171450" algn="l" defTabSz="3429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1540669" indent="-171450" algn="l" defTabSz="342900" rtl="0" eaLnBrk="1" latinLnBrk="0" hangingPunct="1">
              <a:spcBef>
                <a:spcPct val="20000"/>
              </a:spcBef>
              <a:buFont typeface="Palatino Linotype" panose="02040502050505030304" pitchFamily="18"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fr-FR" sz="2800" dirty="0"/>
              <a:t>Jennifer Ottowitz</a:t>
            </a:r>
          </a:p>
          <a:p>
            <a:pPr marL="0" indent="0">
              <a:buNone/>
            </a:pPr>
            <a:r>
              <a:rPr lang="fr-FR" sz="2800" dirty="0"/>
              <a:t>jottowitz@colled.msstate.edu</a:t>
            </a:r>
          </a:p>
          <a:p>
            <a:pPr marL="0" indent="0">
              <a:buNone/>
            </a:pPr>
            <a:r>
              <a:rPr lang="fr-FR" sz="2800" dirty="0"/>
              <a:t>662-325-2001</a:t>
            </a:r>
          </a:p>
        </p:txBody>
      </p:sp>
      <p:sp>
        <p:nvSpPr>
          <p:cNvPr id="9" name="Title 2">
            <a:extLst>
              <a:ext uri="{FF2B5EF4-FFF2-40B4-BE49-F238E27FC236}">
                <a16:creationId xmlns:a16="http://schemas.microsoft.com/office/drawing/2014/main" id="{6B5D3140-8684-283D-63F4-E9229FCF1EDC}"/>
              </a:ext>
            </a:extLst>
          </p:cNvPr>
          <p:cNvSpPr txBox="1">
            <a:spLocks/>
          </p:cNvSpPr>
          <p:nvPr/>
        </p:nvSpPr>
        <p:spPr>
          <a:xfrm>
            <a:off x="89080" y="4130324"/>
            <a:ext cx="8774027" cy="501220"/>
          </a:xfrm>
          <a:prstGeom prst="rect">
            <a:avLst/>
          </a:prstGeom>
        </p:spPr>
        <p:txBody>
          <a:bodyPr/>
          <a:lstStyle>
            <a:lvl1pPr algn="ctr" defTabSz="342900" rtl="0" eaLnBrk="1" latinLnBrk="0" hangingPunct="1">
              <a:spcBef>
                <a:spcPct val="0"/>
              </a:spcBef>
              <a:buNone/>
              <a:defRPr sz="4000" b="1" kern="1200">
                <a:solidFill>
                  <a:schemeClr val="tx2"/>
                </a:solidFill>
                <a:latin typeface="Arial Black" panose="020B0A04020102020204" pitchFamily="34" charset="0"/>
                <a:ea typeface="Tahoma" panose="020B0604030504040204" pitchFamily="34" charset="0"/>
                <a:cs typeface="Tahoma" panose="020B0604030504040204" pitchFamily="34" charset="0"/>
              </a:defRPr>
            </a:lvl1pPr>
          </a:lstStyle>
          <a:p>
            <a:pPr algn="l"/>
            <a:r>
              <a:rPr lang="en-US" sz="2000" dirty="0">
                <a:solidFill>
                  <a:srgbClr val="5D1725"/>
                </a:solidFill>
              </a:rPr>
              <a:t>For more information, please contact:</a:t>
            </a:r>
          </a:p>
        </p:txBody>
      </p:sp>
      <p:sp>
        <p:nvSpPr>
          <p:cNvPr id="5" name="TextBox 4" descr="For more information, please contact:&#10;OIB-TAC: www.oib-tac.org&#10;NRTC: blind.msstate.edu&#10;ntac.blind.msstate.edu&#10;www.facebook.com/msu.nrtc    www.twitter.com/msu_nrtc&#10;">
            <a:extLst>
              <a:ext uri="{FF2B5EF4-FFF2-40B4-BE49-F238E27FC236}">
                <a16:creationId xmlns:a16="http://schemas.microsoft.com/office/drawing/2014/main" id="{BDAD53B7-C8FC-254B-7B21-F1FD1086FB38}"/>
              </a:ext>
            </a:extLst>
          </p:cNvPr>
          <p:cNvSpPr txBox="1"/>
          <p:nvPr/>
        </p:nvSpPr>
        <p:spPr>
          <a:xfrm>
            <a:off x="89080" y="4495299"/>
            <a:ext cx="4947336" cy="2015936"/>
          </a:xfrm>
          <a:prstGeom prst="rect">
            <a:avLst/>
          </a:prstGeom>
          <a:noFill/>
          <a:ln>
            <a:noFill/>
          </a:ln>
        </p:spPr>
        <p:txBody>
          <a:bodyPr wrap="square" rtlCol="0">
            <a:spAutoFit/>
          </a:bodyPr>
          <a:lstStyle/>
          <a:p>
            <a:pPr defTabSz="685800"/>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OIB-TAC: 	</a:t>
            </a:r>
            <a:r>
              <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4" tooltip="To visit OIB-TAC online, select the link."/>
              </a:rPr>
              <a:t>www.oib-tac.org</a:t>
            </a:r>
            <a:endPar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a:spcAft>
                <a:spcPts val="600"/>
              </a:spcAft>
            </a:pPr>
            <a:endParaRPr lang="en-US" sz="2000"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NRTC: 	</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hlinkClick r:id="rId5" tooltip="To visit the NRTC online, select the link."/>
              </a:rPr>
              <a:t>blind.msstate.edu</a:t>
            </a:r>
            <a:endPar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hlinkClick r:id="rId6" tooltip="To visit the NTAC online, select the link."/>
              </a:rPr>
              <a:t>ntac.blind.msstate.edu</a:t>
            </a:r>
            <a:endPar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endParaRPr>
          </a:p>
          <a:p>
            <a:pPr defTabSz="685800"/>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7" tooltip="To visit the NRTC on Facebook, select the link."/>
              </a:rPr>
              <a:t>www.facebook.com/theNRTC</a:t>
            </a:r>
            <a:r>
              <a:rPr lang="en-US" sz="2000" u="none" dirty="0">
                <a:solidFill>
                  <a:srgbClr val="5D1725"/>
                </a:solidFill>
                <a:latin typeface="Tahoma" panose="020B0604030504040204" pitchFamily="34" charset="0"/>
                <a:ea typeface="Tahoma" panose="020B0604030504040204" pitchFamily="34" charset="0"/>
                <a:cs typeface="Tahoma" panose="020B0604030504040204" pitchFamily="34" charset="0"/>
              </a:rPr>
              <a:t>		</a:t>
            </a:r>
            <a:r>
              <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hlinkClick r:id="rId8" tooltip="To vist the NRTC on Twitter, select the link."/>
              </a:rPr>
              <a:t>www.twitter.com/MSU_NRTC</a:t>
            </a:r>
            <a:endPar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descr="P.O. Box 6189&#10;Room 150, Industrial Ed Bldg&#10;108 Herbert – South&#10;Mississippi State, MS 39762&#10;P. 662.325.2001">
            <a:extLst>
              <a:ext uri="{FF2B5EF4-FFF2-40B4-BE49-F238E27FC236}">
                <a16:creationId xmlns:a16="http://schemas.microsoft.com/office/drawing/2014/main" id="{91C948A0-79C1-2C54-76D3-D09011E7AE43}"/>
              </a:ext>
            </a:extLst>
          </p:cNvPr>
          <p:cNvSpPr txBox="1"/>
          <p:nvPr/>
        </p:nvSpPr>
        <p:spPr>
          <a:xfrm>
            <a:off x="5478424" y="5171955"/>
            <a:ext cx="3590925" cy="1349087"/>
          </a:xfrm>
          <a:prstGeom prst="rect">
            <a:avLst/>
          </a:prstGeom>
          <a:noFill/>
          <a:ln>
            <a:noFill/>
          </a:ln>
        </p:spPr>
        <p:txBody>
          <a:bodyPr wrap="square" rtlCol="0">
            <a:spAutoFit/>
          </a:bodyPr>
          <a:lstStyle/>
          <a:p>
            <a:pPr>
              <a:spcBef>
                <a:spcPts val="200"/>
              </a:spcBef>
            </a:pP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P.O. Box 6189</a:t>
            </a:r>
            <a:b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205 Morgan Avenue</a:t>
            </a:r>
          </a:p>
          <a:p>
            <a:pPr defTabSz="685800">
              <a:spcBef>
                <a:spcPts val="200"/>
              </a:spcBef>
              <a:spcAft>
                <a:spcPts val="600"/>
              </a:spcAft>
            </a:pP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Mississippi State, MS 39762</a:t>
            </a:r>
            <a:b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br>
            <a:r>
              <a:rPr lang="en-US" sz="2000" dirty="0">
                <a:solidFill>
                  <a:srgbClr val="5D1725"/>
                </a:solidFill>
                <a:latin typeface="Tahoma" panose="020B0604030504040204" pitchFamily="34" charset="0"/>
                <a:ea typeface="Tahoma" panose="020B0604030504040204" pitchFamily="34" charset="0"/>
                <a:cs typeface="Tahoma" panose="020B0604030504040204" pitchFamily="34" charset="0"/>
              </a:rPr>
              <a:t>P. 662.325.2001</a:t>
            </a:r>
            <a:endParaRPr lang="en-US" sz="2000" u="none" baseline="0" dirty="0">
              <a:solidFill>
                <a:srgbClr val="5D172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33377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526d461-4789-49a9-9c78-8e7f5c125dd8"/>
  <p:tag name="TPVERSION" val="6"/>
  <p:tag name="TPFULLVERSION" val="7.3.0.116"/>
  <p:tag name="PPTVERSION" val="15"/>
  <p:tag name="TPOS" val="2"/>
  <p:tag name="TPLASTSAVEVERSION" val="6.2 PC"/>
</p:tagLst>
</file>

<file path=ppt/theme/theme1.xml><?xml version="1.0" encoding="utf-8"?>
<a:theme xmlns:a="http://schemas.openxmlformats.org/drawingml/2006/main" name="3_White_Title &amp; Text">
  <a:themeElements>
    <a:clrScheme name="MSU 2015">
      <a:dk1>
        <a:srgbClr val="000000"/>
      </a:dk1>
      <a:lt1>
        <a:srgbClr val="FFFFFF"/>
      </a:lt1>
      <a:dk2>
        <a:srgbClr val="660000"/>
      </a:dk2>
      <a:lt2>
        <a:srgbClr val="CCCCCC"/>
      </a:lt2>
      <a:accent1>
        <a:srgbClr val="660000"/>
      </a:accent1>
      <a:accent2>
        <a:srgbClr val="757871"/>
      </a:accent2>
      <a:accent3>
        <a:srgbClr val="6E4C1E"/>
      </a:accent3>
      <a:accent4>
        <a:srgbClr val="A69F88"/>
      </a:accent4>
      <a:accent5>
        <a:srgbClr val="B9BDB3"/>
      </a:accent5>
      <a:accent6>
        <a:srgbClr val="A9431E"/>
      </a:accent6>
      <a:hlink>
        <a:srgbClr val="660000"/>
      </a:hlink>
      <a:folHlink>
        <a:srgbClr val="007FA3"/>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22D666E3CEA8428713096C4BCC37D8" ma:contentTypeVersion="17" ma:contentTypeDescription="Create a new document." ma:contentTypeScope="" ma:versionID="284ced0f1e25f13eee108f5b9a813ed0">
  <xsd:schema xmlns:xsd="http://www.w3.org/2001/XMLSchema" xmlns:xs="http://www.w3.org/2001/XMLSchema" xmlns:p="http://schemas.microsoft.com/office/2006/metadata/properties" xmlns:ns2="5d07fe32-ef87-491a-ae2d-e28f29d6197a" xmlns:ns3="f06ad736-34eb-45ab-8960-cf34462ae2fa" targetNamespace="http://schemas.microsoft.com/office/2006/metadata/properties" ma:root="true" ma:fieldsID="8f800b95ffc0e742e4ef8e5fbe303a60" ns2:_="" ns3:_="">
    <xsd:import namespace="5d07fe32-ef87-491a-ae2d-e28f29d6197a"/>
    <xsd:import namespace="f06ad736-34eb-45ab-8960-cf34462ae2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07fe32-ef87-491a-ae2d-e28f29d619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1854b5-bd4e-41ce-b0c0-febb1f3766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ad736-34eb-45ab-8960-cf34462ae2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50dfe67-dafe-4ac7-b1d8-89efb45fc652}" ma:internalName="TaxCatchAll" ma:showField="CatchAllData" ma:web="f06ad736-34eb-45ab-8960-cf34462ae2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d07fe32-ef87-491a-ae2d-e28f29d6197a">
      <Terms xmlns="http://schemas.microsoft.com/office/infopath/2007/PartnerControls"/>
    </lcf76f155ced4ddcb4097134ff3c332f>
    <TaxCatchAll xmlns="f06ad736-34eb-45ab-8960-cf34462ae2fa" xsi:nil="true"/>
  </documentManagement>
</p:properties>
</file>

<file path=customXml/itemProps1.xml><?xml version="1.0" encoding="utf-8"?>
<ds:datastoreItem xmlns:ds="http://schemas.openxmlformats.org/officeDocument/2006/customXml" ds:itemID="{271C63C3-80DB-448C-9DD5-06606330E379}"/>
</file>

<file path=customXml/itemProps2.xml><?xml version="1.0" encoding="utf-8"?>
<ds:datastoreItem xmlns:ds="http://schemas.openxmlformats.org/officeDocument/2006/customXml" ds:itemID="{B00697D6-B142-4730-B955-67ACE95FFC2C}"/>
</file>

<file path=customXml/itemProps3.xml><?xml version="1.0" encoding="utf-8"?>
<ds:datastoreItem xmlns:ds="http://schemas.openxmlformats.org/officeDocument/2006/customXml" ds:itemID="{385FCC88-28C8-41B6-BACB-ED4904A5A89F}"/>
</file>

<file path=docProps/app.xml><?xml version="1.0" encoding="utf-8"?>
<Properties xmlns="http://schemas.openxmlformats.org/officeDocument/2006/extended-properties" xmlns:vt="http://schemas.openxmlformats.org/officeDocument/2006/docPropsVTypes">
  <Template/>
  <TotalTime>4989</TotalTime>
  <Words>999</Words>
  <Application>Microsoft Office PowerPoint</Application>
  <PresentationFormat>On-screen Show (4:3)</PresentationFormat>
  <Paragraphs>143</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Black</vt:lpstr>
      <vt:lpstr>Calibri</vt:lpstr>
      <vt:lpstr>Palatino Linotype</vt:lpstr>
      <vt:lpstr>Tahoma</vt:lpstr>
      <vt:lpstr>Wingdings</vt:lpstr>
      <vt:lpstr>3_White_Title &amp; Text</vt:lpstr>
      <vt:lpstr>Teaching Braille to Adults: Beyond Just Knowing the Code </vt:lpstr>
      <vt:lpstr>Objectives</vt:lpstr>
      <vt:lpstr>How do you introduce the topic of braille to your clients?</vt:lpstr>
      <vt:lpstr>Present braille as a means to solve a problem or meet a goal.</vt:lpstr>
      <vt:lpstr>NRTC Course — Bringing It All Together</vt:lpstr>
      <vt:lpstr>Teaching Braille to Adults Course</vt:lpstr>
      <vt:lpstr>Address Misconceptions</vt:lpstr>
      <vt:lpstr>Need for Relevancy</vt:lpstr>
      <vt:lpstr>How Braille Can Be Helpful</vt:lpstr>
      <vt:lpstr>Adults Are…</vt:lpstr>
      <vt:lpstr>With Adults</vt:lpstr>
      <vt:lpstr>Additional Considerations for Adults</vt:lpstr>
      <vt:lpstr>Questions to Ask During Assessment</vt:lpstr>
      <vt:lpstr>Questions to Ask During Instruction</vt:lpstr>
      <vt:lpstr>Customizing Instruction</vt:lpstr>
      <vt:lpstr>Choosing An Approach</vt:lpstr>
      <vt:lpstr> I-M-ABLE</vt:lpstr>
      <vt:lpstr>Helpful Tips</vt:lpstr>
      <vt:lpstr>Instruction Should Include:</vt:lpstr>
      <vt:lpstr>Assessing Progress</vt:lpstr>
      <vt:lpstr>Addressing Issues</vt:lpstr>
      <vt:lpstr>“Braille is knowledge, and knowledge is power.” —Louis Braille</vt:lpstr>
      <vt:lpstr>Questions?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OIBTAC PowerPoint Template 2018</dc:title>
  <dc:subject>OIBTAC PowerPoint Template 2018</dc:subject>
  <dc:creator>Kershaw, Sophie</dc:creator>
  <cp:keywords>MSU; NRTC; PowerPoint; Template; 2016</cp:keywords>
  <cp:lastModifiedBy>Ottowitz, Jennifer</cp:lastModifiedBy>
  <cp:revision>240</cp:revision>
  <dcterms:created xsi:type="dcterms:W3CDTF">2016-03-29T18:33:39Z</dcterms:created>
  <dcterms:modified xsi:type="dcterms:W3CDTF">2024-06-07T16:26:30Z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0x0101005E22D666E3CEA8428713096C4BCC37D8</vt:lpwstr>
  </property>
</Properties>
</file>